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2.xml" ContentType="application/vnd.ms-office.webextens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48" r:id="rId2"/>
  </p:sldMasterIdLst>
  <p:notesMasterIdLst>
    <p:notesMasterId r:id="rId31"/>
  </p:notesMasterIdLst>
  <p:sldIdLst>
    <p:sldId id="788" r:id="rId3"/>
    <p:sldId id="789" r:id="rId4"/>
    <p:sldId id="790" r:id="rId5"/>
    <p:sldId id="519" r:id="rId6"/>
    <p:sldId id="763" r:id="rId7"/>
    <p:sldId id="764" r:id="rId8"/>
    <p:sldId id="765" r:id="rId9"/>
    <p:sldId id="792" r:id="rId10"/>
    <p:sldId id="775" r:id="rId11"/>
    <p:sldId id="777" r:id="rId12"/>
    <p:sldId id="776" r:id="rId13"/>
    <p:sldId id="778" r:id="rId14"/>
    <p:sldId id="793" r:id="rId15"/>
    <p:sldId id="769" r:id="rId16"/>
    <p:sldId id="779" r:id="rId17"/>
    <p:sldId id="771" r:id="rId18"/>
    <p:sldId id="770" r:id="rId19"/>
    <p:sldId id="772" r:id="rId20"/>
    <p:sldId id="767" r:id="rId21"/>
    <p:sldId id="773" r:id="rId22"/>
    <p:sldId id="256" r:id="rId23"/>
    <p:sldId id="766" r:id="rId24"/>
    <p:sldId id="534" r:id="rId25"/>
    <p:sldId id="780" r:id="rId26"/>
    <p:sldId id="781" r:id="rId27"/>
    <p:sldId id="782" r:id="rId28"/>
    <p:sldId id="783" r:id="rId29"/>
    <p:sldId id="614" r:id="rId3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7B"/>
    <a:srgbClr val="808800"/>
    <a:srgbClr val="00A0A1"/>
    <a:srgbClr val="00A343"/>
    <a:srgbClr val="007661"/>
    <a:srgbClr val="494738"/>
    <a:srgbClr val="FF4184"/>
    <a:srgbClr val="008D54"/>
    <a:srgbClr val="008C86"/>
    <a:srgbClr val="2F4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7"/>
    <p:restoredTop sz="86960"/>
  </p:normalViewPr>
  <p:slideViewPr>
    <p:cSldViewPr snapToGrid="0" snapToObjects="1">
      <p:cViewPr varScale="1">
        <p:scale>
          <a:sx n="93" d="100"/>
          <a:sy n="93" d="100"/>
        </p:scale>
        <p:origin x="1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3A24E-88E4-0443-B063-C1681575C513}" type="datetimeFigureOut">
              <a:rPr lang="en-ES" smtClean="0"/>
              <a:t>26/9/22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1C4E5-58E1-FC4D-B26E-4B481902A37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4418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544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7292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2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9937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722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543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21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357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9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71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671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9295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374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5145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1044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430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09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1C4E5-58E1-FC4D-B26E-4B481902A37C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0175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484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23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40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850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82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F574-ADFC-A345-A70C-6C289982A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BCF17-EF8C-4143-8810-FEBDCA10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D96D-C0E4-9D4C-AA6F-A98CC67A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CD65-DE40-E74B-9C44-BF02DBD8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A4595-AB01-BE42-94C9-6C9BBB19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6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DC5F-260D-BD47-B91E-0B8DCB54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DB45C-5884-9147-A98B-79E56BA1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F31F-0B4F-CC4D-B83C-323DC099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20E3-E9D1-4643-98FD-22735130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7DC16-E874-EA42-ACE9-F310AC3A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D7DA0-4769-244E-8C89-A9A32BCEE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DB71A-2039-8141-B34B-4DA21398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B449-962F-2946-98AF-33FC1319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F0B70-D5CD-754C-82E8-81900E7D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D1F5F-C597-A94B-B6C7-CC836A9B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35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2392D-669B-0248-BB0F-6CED85CFF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E3EE87-3B99-C043-81B0-36074223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AD89B-49D2-9842-A5AD-A03EB69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3CDF5-B345-F146-834F-C95EC06F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B3A8A-8B9D-584D-A2EB-A4060225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881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C5A95-6DD6-2F4F-B621-862CCC95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929C3D-506D-3843-8130-CD5A67DB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D16F8-6393-E342-A0B6-0C8F86F4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FEC62-623A-B84C-BA1A-240177C1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B9BCF9-4914-B448-9196-984BD977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172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2D594-90D3-3A4B-9A59-AB795D5C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930BA2-FF99-A24F-8058-50365F550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7FB639-BCA9-C144-B8E2-A080A13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AC80A-CCDB-C947-8FE2-CACE29E2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2E8A37-EA94-FB44-8E2C-03BEDD7E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812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5E79B-877D-5443-B128-FF6F8C22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B2B60D-3F2A-0D4F-BAD6-1F74FA20D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44AFF1-5A81-F749-8BAF-9B4ECA587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D1FDDF-65B8-0445-846A-DEF6DE68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9B85A6-538B-D141-9B71-FE717C36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33851B-C6B3-584F-9C1E-7D405183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363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81665-D43F-3043-BEF2-9854AB74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E48C01-78F3-D44F-9069-0ACD05B6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09CA5F-FD7D-0940-B397-EE8C8CFD5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10FF9F-7620-4C48-9323-2BF3C2A49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D47FFA-6E60-F64B-A8DD-2E80E087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DA981B-D48F-C341-BEFE-87B2F242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F59A7E-B6D1-6041-A5B5-E53DA54B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50F0D7-214B-9343-9B54-C2D8CD54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758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430AE-306D-5F41-9BD9-44CEDF26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9D4848-4E9E-BC47-8238-BEFA2E4D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D15F31-03D2-8246-ABA4-01891A5E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79086C-F4B3-D947-9252-C85D0E58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55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FF541C-1E37-F348-92FC-2BC743E15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C08455-B8EA-1A40-A06C-3A952467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3C211C-CC5D-0E46-8425-8FA9613C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8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F35E8-2A93-394B-95E5-F78F5E8F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341B7-D52D-F147-9F48-CE0B6EF2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D996A2-A7EB-8D4B-B250-DBDB4463F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4A9949-EDC3-A54D-BFC6-276E3424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66381D-00D0-2C40-B840-64F740C2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9D87ED-5586-914B-B16A-1AD45468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3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064-15F1-E445-907E-ACC08810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39B8-E6E5-BE4B-83BC-AAFC13F7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1DD06-C138-E844-B6F6-BF73AC74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51826-5894-AD4B-8A2E-4BFE1495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A1C6-CA47-7946-9233-C8785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84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CE92F-85CC-834C-859B-AF28C1E1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D58337A-B9CF-CB4C-8182-6E8000FF8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548D59-6AAD-2B47-9B1B-999A45DE1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70532B-778F-1741-83EC-C9D1DAA6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20C59C-7846-154E-8ABD-3CD41F91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4AF6F6-6CE0-8B48-A8DC-C6D209A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2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1A712-D34E-4D43-86BE-2152EFEF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5E627A-8421-E246-8F9B-7DFB0123F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685F4-A410-2740-8121-66260756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82F0D5-FF82-8343-9077-B2CC8C4D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9C040E-31C2-3C4E-AF7B-93E7CDD4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082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A9007B4-9F9B-E748-9B7B-80A85C91D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44DCDF-1351-564B-8EDC-DCF0AA39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2FDFC-9CDA-8746-95E7-2880CFAE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939C04-72D4-2A4B-AFD0-6DBAF58FC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3120DF-0EEC-3C41-AE8D-F29DEE56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7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D984-6C73-274C-8E74-3CCB3BC7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42AD1-2681-374D-9A56-58EC21F5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088D-0248-3641-94C8-77F13C39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B55B3-AAA7-9645-A70E-4856C3DA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ADC7-44F9-6D4B-B260-D08BC661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0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FEF5-7BCC-E54A-9E6A-EFD038EF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90C5-7CFC-9E4D-9CC8-E7DBD545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343D-AAB8-A346-BFB4-71CCE8368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C759D-6204-0248-BD0A-46551590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2A9E-D02F-A144-AA58-52B9C6BA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686E-3E06-DA42-B1DD-C15B4BD0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1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74C2-BF2E-1B46-8072-17F44371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9557-1800-C44E-BC1C-BEDABB6D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0F0FB-2EA2-0347-8BCF-911D9BEA7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D0EDA-B713-ED41-9098-FBBC66B3B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EAAE3-D8EF-5C4C-A4F1-BE5E0693A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E6DB2-6FCE-2947-B2A5-DBA0D41C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9382B-C4A7-6546-9356-6C6CF6D5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C491D-9383-CC40-81EB-6B5C390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1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E070-B41F-9547-8BA3-8C2AA2D9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9107F-53C5-734A-8D4B-E5794AD3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E78A1-02AB-7B46-820A-B1446BF8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B6B59-C05C-384F-8A67-269578C5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8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A9F4A-2973-6143-9ACB-BA95CF8A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4E444-6441-CE42-A3FA-7D297FE3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D6748-4A2B-814B-9B62-649F93F1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E81A-19B3-1443-9ACD-63DEEEED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E5B0-56B2-BB4E-9437-221BD593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0E60-B179-3342-ADBF-9D11A3BC1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84AC7-3F1A-AB4C-B25A-21F0248D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90437-7274-9140-8713-F1D00F55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75582-778C-EE45-BB87-D88CFE9D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66D3-E4BD-5F48-BDE7-B01AE8A7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04BCA-34EE-7146-A7E9-C6DD17617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9BEB-C08C-7B4B-A612-76EFFBFD9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5B178-C1C3-5946-841F-27A682E0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4C5C-CE5A-1D47-A6BD-8B5A68BB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F802F-6E27-7C44-9406-B095FD1D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1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E87AE-C36D-2145-8EEB-F026F3BF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28CB3-495C-264C-ADE4-8E7F83EE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4513-6BB2-0F4E-BD8B-1B8382E5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9EED-9118-494A-9C0C-E221935B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9C25-8ED2-7E4A-BFEC-2A8030D97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5D96F5-A637-C24E-BDB9-C7ADD483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AC402A-D664-E741-A645-580723D1D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20B49F-4B5A-5342-8B9C-F5AA40D10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D3F98-8190-044B-8A20-58886D859262}" type="datetimeFigureOut">
              <a:rPr lang="de-DE" smtClean="0"/>
              <a:t>26.09.22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A5B315-E481-1B42-AC0B-5CEF4C310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97BD99-87D4-A54A-84F2-1F6F6C62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67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999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moncode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863599" y="1347990"/>
            <a:ext cx="3726288" cy="435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133"/>
              <a:t>Crea un contenedor con </a:t>
            </a:r>
            <a:r>
              <a:rPr lang="en-ES" sz="2133" b="1"/>
              <a:t>MongoDB</a:t>
            </a:r>
            <a:r>
              <a:rPr lang="en-ES" sz="2133"/>
              <a:t>, protegido por usuario y contraseña.</a:t>
            </a:r>
          </a:p>
          <a:p>
            <a:endParaRPr lang="en-ES" sz="2133"/>
          </a:p>
          <a:p>
            <a:r>
              <a:rPr lang="en-ES" sz="2133"/>
              <a:t>Conectate utilizando Mongo Compass.</a:t>
            </a:r>
          </a:p>
          <a:p>
            <a:endParaRPr lang="en-ES" sz="2133"/>
          </a:p>
          <a:p>
            <a:r>
              <a:rPr lang="en-ES" sz="2133"/>
              <a:t>Crea una base de datos llamada </a:t>
            </a:r>
            <a:r>
              <a:rPr lang="en-ES" sz="2133" b="1"/>
              <a:t>Library</a:t>
            </a:r>
            <a:r>
              <a:rPr lang="en-ES" sz="2133"/>
              <a:t> con una colección llamada </a:t>
            </a:r>
            <a:r>
              <a:rPr lang="en-ES" sz="2133" b="1"/>
              <a:t>Books</a:t>
            </a:r>
            <a:r>
              <a:rPr lang="en-ES" sz="2133"/>
              <a:t>.</a:t>
            </a:r>
          </a:p>
          <a:p>
            <a:endParaRPr lang="en-ES" sz="2133"/>
          </a:p>
          <a:p>
            <a:r>
              <a:rPr lang="en-ES" sz="2133"/>
              <a:t>Importa los datos de </a:t>
            </a:r>
            <a:r>
              <a:rPr lang="en-ES" sz="2133" b="1"/>
              <a:t>books.json</a:t>
            </a:r>
            <a:r>
              <a:rPr lang="en-ES" sz="2133"/>
              <a:t> en el directorio de la unidad.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208904-FD9B-2D49-B0F4-BEA35657E1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9887" y="1854563"/>
            <a:ext cx="7642013" cy="4897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4833871" y="1362121"/>
            <a:ext cx="150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/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293031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Son </a:t>
            </a:r>
            <a:r>
              <a:rPr lang="es-ES_tradnl" sz="5333" spc="-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multi</a:t>
            </a:r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-arquitectura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﻿Las imágenes están formadas por múltiples capas que se apilan unas encima de otras y se representan como un solo objeto.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5BBC64-F211-8741-90CF-00EFAC03B438}"/>
              </a:ext>
            </a:extLst>
          </p:cNvPr>
          <p:cNvSpPr/>
          <p:nvPr/>
        </p:nvSpPr>
        <p:spPr>
          <a:xfrm>
            <a:off x="4976037" y="1949355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ES" sz="2000" dirty="0"/>
              <a:t>Una única etiqueta de una imagen puede tener una imagen para Linux x64, Linux en PowerPC, Windows x64, etc.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C91552-3C50-2149-9968-B3F3DB20A5B8}"/>
              </a:ext>
            </a:extLst>
          </p:cNvPr>
          <p:cNvSpPr/>
          <p:nvPr/>
        </p:nvSpPr>
        <p:spPr>
          <a:xfrm>
            <a:off x="4976037" y="2991386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ES" sz="2000" dirty="0"/>
              <a:t>Docker descargará de manera transparente para ti la imagen adecuada para tu plataforma (SO) y arquitectura (CPU)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81B6FE-AC0F-3544-9110-5F8B28DB1F57}"/>
              </a:ext>
            </a:extLst>
          </p:cNvPr>
          <p:cNvSpPr/>
          <p:nvPr/>
        </p:nvSpPr>
        <p:spPr>
          <a:xfrm>
            <a:off x="4976037" y="4033417"/>
            <a:ext cx="6881530" cy="1504277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ES" dirty="0"/>
              <a:t>La API del registro soporta dos construcciones:</a:t>
            </a:r>
          </a:p>
          <a:p>
            <a:pPr lvl="1"/>
            <a:r>
              <a:rPr lang="en-GB" b="1" dirty="0"/>
              <a:t>M</a:t>
            </a:r>
            <a:r>
              <a:rPr lang="en-ES" b="1" dirty="0"/>
              <a:t>anifest lists</a:t>
            </a:r>
            <a:r>
              <a:rPr lang="en-ES" dirty="0"/>
              <a:t>: es el listado de arquitecturas y plataformas que soporta</a:t>
            </a:r>
          </a:p>
          <a:p>
            <a:pPr lvl="1"/>
            <a:r>
              <a:rPr lang="en-GB" b="1" dirty="0"/>
              <a:t>M</a:t>
            </a:r>
            <a:r>
              <a:rPr lang="en-ES" b="1" dirty="0"/>
              <a:t>anifests: </a:t>
            </a:r>
            <a:r>
              <a:rPr lang="en-ES" dirty="0"/>
              <a:t>detalla las capas que se corresponden con la arquitectura.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C90347-A801-7A49-A5FF-9645BE43DD00}"/>
              </a:ext>
            </a:extLst>
          </p:cNvPr>
          <p:cNvSpPr/>
          <p:nvPr/>
        </p:nvSpPr>
        <p:spPr>
          <a:xfrm>
            <a:off x="4976037" y="5723165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ES" sz="2000" dirty="0"/>
              <a:t>Puedes crear tus propias imágenes para múltiples plataformas usando el comando </a:t>
            </a:r>
            <a:r>
              <a:rPr lang="en-ES" sz="2000" b="1" dirty="0"/>
              <a:t>docker buildx</a:t>
            </a:r>
            <a:endParaRPr lang="en-E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E3E62-D516-9149-A33A-47F691899461}"/>
              </a:ext>
            </a:extLst>
          </p:cNvPr>
          <p:cNvSpPr txBox="1"/>
          <p:nvPr/>
        </p:nvSpPr>
        <p:spPr>
          <a:xfrm>
            <a:off x="863599" y="3067486"/>
            <a:ext cx="7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Linux</a:t>
            </a:r>
          </a:p>
          <a:p>
            <a:pPr algn="ctr"/>
            <a:r>
              <a:rPr lang="es-ES_tradnl" sz="1400" dirty="0"/>
              <a:t>x64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AABFB-1040-3A4D-BAE3-8DA372DE4CAC}"/>
              </a:ext>
            </a:extLst>
          </p:cNvPr>
          <p:cNvSpPr txBox="1"/>
          <p:nvPr/>
        </p:nvSpPr>
        <p:spPr>
          <a:xfrm>
            <a:off x="1809104" y="3043875"/>
            <a:ext cx="9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Linux</a:t>
            </a:r>
          </a:p>
          <a:p>
            <a:pPr algn="ctr"/>
            <a:r>
              <a:rPr lang="es-ES_tradnl" sz="1400" dirty="0" err="1"/>
              <a:t>Power</a:t>
            </a:r>
            <a:r>
              <a:rPr lang="es-ES_tradnl" sz="1400" dirty="0"/>
              <a:t> 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14C0D-2C46-AE47-AC56-BFB50835F9E5}"/>
              </a:ext>
            </a:extLst>
          </p:cNvPr>
          <p:cNvSpPr txBox="1"/>
          <p:nvPr/>
        </p:nvSpPr>
        <p:spPr>
          <a:xfrm>
            <a:off x="2806009" y="3203370"/>
            <a:ext cx="60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(…)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7A10C-75D1-4049-B450-41BFCEBFE234}"/>
              </a:ext>
            </a:extLst>
          </p:cNvPr>
          <p:cNvSpPr txBox="1"/>
          <p:nvPr/>
        </p:nvSpPr>
        <p:spPr>
          <a:xfrm>
            <a:off x="3645193" y="3071093"/>
            <a:ext cx="91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Windows</a:t>
            </a:r>
          </a:p>
        </p:txBody>
      </p:sp>
      <p:pic>
        <p:nvPicPr>
          <p:cNvPr id="21" name="Picture 20" descr="A sign on the screen&#10;&#10;Description automatically generated">
            <a:extLst>
              <a:ext uri="{FF2B5EF4-FFF2-40B4-BE49-F238E27FC236}">
                <a16:creationId xmlns:a16="http://schemas.microsoft.com/office/drawing/2014/main" id="{039D13E3-8835-674F-BC95-762CE67D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35" y="5356612"/>
            <a:ext cx="1032753" cy="1032753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125A9C-2FAD-9B4F-A5B7-69F1E8A00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970" y="4260789"/>
            <a:ext cx="734303" cy="734303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284A905-915B-B44A-BBD4-8415C0BA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99" y="2455479"/>
            <a:ext cx="477559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shirt&#10;&#10;Description automatically generated">
            <a:extLst>
              <a:ext uri="{FF2B5EF4-FFF2-40B4-BE49-F238E27FC236}">
                <a16:creationId xmlns:a16="http://schemas.microsoft.com/office/drawing/2014/main" id="{16CE3257-CFFB-704A-99BA-C35F470E0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46" y="2421155"/>
            <a:ext cx="557544" cy="557544"/>
          </a:xfrm>
          <a:prstGeom prst="rect">
            <a:avLst/>
          </a:prstGeom>
        </p:spPr>
      </p:pic>
      <p:pic>
        <p:nvPicPr>
          <p:cNvPr id="24" name="Picture 23" descr="A picture containing shirt&#10;&#10;Description automatically generated">
            <a:extLst>
              <a:ext uri="{FF2B5EF4-FFF2-40B4-BE49-F238E27FC236}">
                <a16:creationId xmlns:a16="http://schemas.microsoft.com/office/drawing/2014/main" id="{05C530CA-5EFE-7343-8085-6611A771B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935" y="2403993"/>
            <a:ext cx="557544" cy="557544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F5A52E7-78CF-EB48-8FE9-CBC279AF0EEF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rot="16200000" flipV="1">
            <a:off x="1514957" y="3315624"/>
            <a:ext cx="670083" cy="1220248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5CCEA7-6DDE-C14A-B9EE-E51E6C32EBB3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rot="5400000" flipH="1" flipV="1">
            <a:off x="2277757" y="5174247"/>
            <a:ext cx="361520" cy="3210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4A51FC-353B-1640-BFE2-D3121C207D13}"/>
              </a:ext>
            </a:extLst>
          </p:cNvPr>
          <p:cNvSpPr txBox="1"/>
          <p:nvPr/>
        </p:nvSpPr>
        <p:spPr>
          <a:xfrm>
            <a:off x="3222112" y="6037514"/>
            <a:ext cx="7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/>
              <a:t>Linux</a:t>
            </a:r>
          </a:p>
          <a:p>
            <a:pPr algn="ctr"/>
            <a:r>
              <a:rPr lang="es-ES_tradnl" sz="1400" dirty="0"/>
              <a:t>x64</a:t>
            </a:r>
          </a:p>
        </p:txBody>
      </p:sp>
      <p:pic>
        <p:nvPicPr>
          <p:cNvPr id="34" name="Picture 33" descr="A picture containing shirt&#10;&#10;Description automatically generated">
            <a:extLst>
              <a:ext uri="{FF2B5EF4-FFF2-40B4-BE49-F238E27FC236}">
                <a16:creationId xmlns:a16="http://schemas.microsoft.com/office/drawing/2014/main" id="{71D0F998-5EFC-FA47-B125-F2C76155E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59" y="5391183"/>
            <a:ext cx="557544" cy="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6" grpId="0" animBg="1"/>
      <p:bldP spid="2" grpId="0"/>
      <p:bldP spid="17" grpId="0"/>
      <p:bldP spid="19" grpId="0"/>
      <p:bldP spid="2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0EF87C-78B1-AB45-8904-F868AB81F879}"/>
              </a:ext>
            </a:extLst>
          </p:cNvPr>
          <p:cNvSpPr/>
          <p:nvPr/>
        </p:nvSpPr>
        <p:spPr>
          <a:xfrm>
            <a:off x="7219507" y="1731367"/>
            <a:ext cx="4136065" cy="4104167"/>
          </a:xfrm>
          <a:prstGeom prst="roundRect">
            <a:avLst/>
          </a:prstGeom>
          <a:noFill/>
          <a:ln w="28575">
            <a:solidFill>
              <a:srgbClr val="006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Imágenes y contenedores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FDF77-3FE4-8E49-AB52-C83DC599AC60}"/>
              </a:ext>
            </a:extLst>
          </p:cNvPr>
          <p:cNvSpPr/>
          <p:nvPr/>
        </p:nvSpPr>
        <p:spPr>
          <a:xfrm>
            <a:off x="1700673" y="2785774"/>
            <a:ext cx="776157" cy="366764"/>
          </a:xfrm>
          <a:prstGeom prst="rect">
            <a:avLst/>
          </a:prstGeom>
          <a:solidFill>
            <a:srgbClr val="006A7B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7D33D-173E-DA41-9F63-E02558841031}"/>
              </a:ext>
            </a:extLst>
          </p:cNvPr>
          <p:cNvSpPr/>
          <p:nvPr/>
        </p:nvSpPr>
        <p:spPr>
          <a:xfrm>
            <a:off x="1700673" y="3165867"/>
            <a:ext cx="776157" cy="366764"/>
          </a:xfrm>
          <a:prstGeom prst="rect">
            <a:avLst/>
          </a:prstGeom>
          <a:solidFill>
            <a:srgbClr val="2F4858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60F67-0094-834B-B48B-FFA6CAF92877}"/>
              </a:ext>
            </a:extLst>
          </p:cNvPr>
          <p:cNvSpPr/>
          <p:nvPr/>
        </p:nvSpPr>
        <p:spPr>
          <a:xfrm>
            <a:off x="1700673" y="2418984"/>
            <a:ext cx="776157" cy="369332"/>
          </a:xfrm>
          <a:prstGeom prst="rect">
            <a:avLst/>
          </a:prstGeom>
          <a:solidFill>
            <a:srgbClr val="FF4184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CC32B-CAF1-B643-BFA7-A840BA0CB341}"/>
              </a:ext>
            </a:extLst>
          </p:cNvPr>
          <p:cNvSpPr txBox="1"/>
          <p:nvPr/>
        </p:nvSpPr>
        <p:spPr>
          <a:xfrm>
            <a:off x="7966107" y="5047310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myapp-backend</a:t>
            </a:r>
            <a:endParaRPr lang="es-ES_trad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C4736-5F4C-B54C-B7BB-6932AFF9D5F9}"/>
              </a:ext>
            </a:extLst>
          </p:cNvPr>
          <p:cNvSpPr txBox="1"/>
          <p:nvPr/>
        </p:nvSpPr>
        <p:spPr>
          <a:xfrm>
            <a:off x="7966107" y="2765008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myapp-frontend</a:t>
            </a:r>
            <a:endParaRPr lang="es-ES_tradnl" b="1" dirty="0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B8382AD-2A60-D448-9AF2-8FA4DA5C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7" y="4971059"/>
            <a:ext cx="571163" cy="571163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EB0351A-A001-204E-98C2-D22D7ED1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7" y="2688757"/>
            <a:ext cx="571163" cy="571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ECB3D-B2B9-F144-BCE1-06B956DC0687}"/>
              </a:ext>
            </a:extLst>
          </p:cNvPr>
          <p:cNvSpPr txBox="1"/>
          <p:nvPr/>
        </p:nvSpPr>
        <p:spPr>
          <a:xfrm>
            <a:off x="7966107" y="4171571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myapp-backend</a:t>
            </a:r>
            <a:endParaRPr lang="es-ES_tradnl" b="1" dirty="0"/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EDD523B5-3228-7A4D-8F19-C69475F9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7" y="4095320"/>
            <a:ext cx="571163" cy="5711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EDBA4C8-0D45-EF49-B630-BA080594685B}"/>
              </a:ext>
            </a:extLst>
          </p:cNvPr>
          <p:cNvSpPr/>
          <p:nvPr/>
        </p:nvSpPr>
        <p:spPr>
          <a:xfrm>
            <a:off x="1700673" y="4663530"/>
            <a:ext cx="776157" cy="366764"/>
          </a:xfrm>
          <a:prstGeom prst="rect">
            <a:avLst/>
          </a:prstGeom>
          <a:solidFill>
            <a:srgbClr val="006A7B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1590B3-DD2C-AF45-B38C-C5332CA66679}"/>
              </a:ext>
            </a:extLst>
          </p:cNvPr>
          <p:cNvSpPr/>
          <p:nvPr/>
        </p:nvSpPr>
        <p:spPr>
          <a:xfrm>
            <a:off x="1700673" y="5043623"/>
            <a:ext cx="776157" cy="366764"/>
          </a:xfrm>
          <a:prstGeom prst="rect">
            <a:avLst/>
          </a:prstGeom>
          <a:solidFill>
            <a:srgbClr val="2F4858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77595-694E-D34D-9A04-9976AB49BDFC}"/>
              </a:ext>
            </a:extLst>
          </p:cNvPr>
          <p:cNvSpPr/>
          <p:nvPr/>
        </p:nvSpPr>
        <p:spPr>
          <a:xfrm>
            <a:off x="1700673" y="4296740"/>
            <a:ext cx="776157" cy="369332"/>
          </a:xfrm>
          <a:prstGeom prst="rect">
            <a:avLst/>
          </a:prstGeom>
          <a:solidFill>
            <a:srgbClr val="008C86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68CFE-B384-2345-B57D-194FCDA4601A}"/>
              </a:ext>
            </a:extLst>
          </p:cNvPr>
          <p:cNvSpPr txBox="1"/>
          <p:nvPr/>
        </p:nvSpPr>
        <p:spPr>
          <a:xfrm>
            <a:off x="2679407" y="2651312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Imagen</a:t>
            </a:r>
          </a:p>
          <a:p>
            <a:pPr algn="ctr"/>
            <a:r>
              <a:rPr lang="es-ES_tradnl" dirty="0" err="1"/>
              <a:t>myapp-frontend</a:t>
            </a:r>
            <a:endParaRPr lang="es-ES_trad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8EA2EE-9139-0B4A-84B7-693B47AC2D46}"/>
              </a:ext>
            </a:extLst>
          </p:cNvPr>
          <p:cNvSpPr txBox="1"/>
          <p:nvPr/>
        </p:nvSpPr>
        <p:spPr>
          <a:xfrm>
            <a:off x="2679407" y="4481406"/>
            <a:ext cx="19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Imagen</a:t>
            </a:r>
          </a:p>
          <a:p>
            <a:pPr algn="ctr"/>
            <a:r>
              <a:rPr lang="es-ES_tradnl" dirty="0" err="1"/>
              <a:t>myapp-backend</a:t>
            </a:r>
            <a:endParaRPr lang="es-ES_tradnl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8610ED-577A-C745-A88F-07D51D713C41}"/>
              </a:ext>
            </a:extLst>
          </p:cNvPr>
          <p:cNvSpPr/>
          <p:nvPr/>
        </p:nvSpPr>
        <p:spPr>
          <a:xfrm>
            <a:off x="1030010" y="1731367"/>
            <a:ext cx="4136065" cy="4104167"/>
          </a:xfrm>
          <a:prstGeom prst="roundRect">
            <a:avLst/>
          </a:prstGeom>
          <a:noFill/>
          <a:ln w="28575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E1811-4DCE-F047-BAAD-37322D47D241}"/>
              </a:ext>
            </a:extLst>
          </p:cNvPr>
          <p:cNvSpPr txBox="1"/>
          <p:nvPr/>
        </p:nvSpPr>
        <p:spPr>
          <a:xfrm>
            <a:off x="1700673" y="1731367"/>
            <a:ext cx="28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Imágenes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71E162-9407-2044-A921-E2B7A6955B87}"/>
              </a:ext>
            </a:extLst>
          </p:cNvPr>
          <p:cNvSpPr txBox="1"/>
          <p:nvPr/>
        </p:nvSpPr>
        <p:spPr>
          <a:xfrm>
            <a:off x="7944305" y="1739014"/>
            <a:ext cx="28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Contenedores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2418D86-D9D1-4244-B44E-3FB2DD55E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767" y="2432061"/>
            <a:ext cx="443182" cy="443182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D926687-2664-F74A-A6B2-3665B800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963" y="3838485"/>
            <a:ext cx="443182" cy="443182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9C5B5128-FA3B-174A-B64F-187F126BD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81" y="5320631"/>
            <a:ext cx="443182" cy="443182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E56CA0-CB7A-A54E-A03D-002C88493BA4}"/>
              </a:ext>
            </a:extLst>
          </p:cNvPr>
          <p:cNvCxnSpPr>
            <a:stCxn id="4" idx="3"/>
            <a:endCxn id="22" idx="1"/>
          </p:cNvCxnSpPr>
          <p:nvPr/>
        </p:nvCxnSpPr>
        <p:spPr>
          <a:xfrm flipV="1">
            <a:off x="4625165" y="2974339"/>
            <a:ext cx="3340942" cy="139"/>
          </a:xfrm>
          <a:prstGeom prst="straightConnector1">
            <a:avLst/>
          </a:prstGeom>
          <a:ln>
            <a:solidFill>
              <a:srgbClr val="494738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11332A6-B4E5-5445-B1A6-64CB54C0378B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4625165" y="4380902"/>
            <a:ext cx="3340942" cy="423670"/>
          </a:xfrm>
          <a:prstGeom prst="bentConnector3">
            <a:avLst/>
          </a:prstGeom>
          <a:ln>
            <a:solidFill>
              <a:srgbClr val="494738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13AC48D-9336-5E43-BBDF-D053FFE6B0C8}"/>
              </a:ext>
            </a:extLst>
          </p:cNvPr>
          <p:cNvCxnSpPr>
            <a:cxnSpLocks/>
            <a:stCxn id="29" idx="3"/>
            <a:endCxn id="21" idx="1"/>
          </p:cNvCxnSpPr>
          <p:nvPr/>
        </p:nvCxnSpPr>
        <p:spPr>
          <a:xfrm>
            <a:off x="4625165" y="4804572"/>
            <a:ext cx="3340942" cy="452069"/>
          </a:xfrm>
          <a:prstGeom prst="bentConnector3">
            <a:avLst/>
          </a:prstGeom>
          <a:ln>
            <a:solidFill>
              <a:srgbClr val="494738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picture containing plate&#10;&#10;Description automatically generated">
            <a:extLst>
              <a:ext uri="{FF2B5EF4-FFF2-40B4-BE49-F238E27FC236}">
                <a16:creationId xmlns:a16="http://schemas.microsoft.com/office/drawing/2014/main" id="{121F1006-7BC5-124F-9F4B-CCB5FA95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08" y="2683607"/>
            <a:ext cx="468931" cy="468931"/>
          </a:xfrm>
          <a:prstGeom prst="rect">
            <a:avLst/>
          </a:prstGeom>
        </p:spPr>
      </p:pic>
      <p:pic>
        <p:nvPicPr>
          <p:cNvPr id="42" name="Picture 41" descr="A picture containing plate&#10;&#10;Description automatically generated">
            <a:extLst>
              <a:ext uri="{FF2B5EF4-FFF2-40B4-BE49-F238E27FC236}">
                <a16:creationId xmlns:a16="http://schemas.microsoft.com/office/drawing/2014/main" id="{4907477B-66C4-9C4D-8204-C0F81C63D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1" y="2757066"/>
            <a:ext cx="468931" cy="468931"/>
          </a:xfrm>
          <a:prstGeom prst="rect">
            <a:avLst/>
          </a:prstGeom>
        </p:spPr>
      </p:pic>
      <p:pic>
        <p:nvPicPr>
          <p:cNvPr id="43" name="Picture 42" descr="A picture containing plate&#10;&#10;Description automatically generated">
            <a:extLst>
              <a:ext uri="{FF2B5EF4-FFF2-40B4-BE49-F238E27FC236}">
                <a16:creationId xmlns:a16="http://schemas.microsoft.com/office/drawing/2014/main" id="{BE93F55E-CEE6-4F43-ABEA-41933F34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07" y="4125823"/>
            <a:ext cx="468931" cy="468931"/>
          </a:xfrm>
          <a:prstGeom prst="rect">
            <a:avLst/>
          </a:prstGeom>
        </p:spPr>
      </p:pic>
      <p:pic>
        <p:nvPicPr>
          <p:cNvPr id="44" name="Picture 43" descr="A picture containing plate&#10;&#10;Description automatically generated">
            <a:extLst>
              <a:ext uri="{FF2B5EF4-FFF2-40B4-BE49-F238E27FC236}">
                <a16:creationId xmlns:a16="http://schemas.microsoft.com/office/drawing/2014/main" id="{A28933E2-8EA2-CB42-9B85-479C892BE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1" y="4312649"/>
            <a:ext cx="468931" cy="468931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6088D23F-19A3-AD4C-AB02-AA113F345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8" y="4851700"/>
            <a:ext cx="468931" cy="46893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9F01C5E-65AD-0A4B-AB6C-3DC2A1204639}"/>
              </a:ext>
            </a:extLst>
          </p:cNvPr>
          <p:cNvSpPr txBox="1"/>
          <p:nvPr/>
        </p:nvSpPr>
        <p:spPr>
          <a:xfrm>
            <a:off x="1678255" y="5863441"/>
            <a:ext cx="28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/>
              <a:t>Build</a:t>
            </a:r>
            <a:r>
              <a:rPr lang="es-ES_tradnl" dirty="0"/>
              <a:t>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CD7FF9-ED09-2740-9915-73A85C7100E1}"/>
              </a:ext>
            </a:extLst>
          </p:cNvPr>
          <p:cNvSpPr txBox="1"/>
          <p:nvPr/>
        </p:nvSpPr>
        <p:spPr>
          <a:xfrm>
            <a:off x="7901843" y="5845319"/>
            <a:ext cx="28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21054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5" grpId="0"/>
      <p:bldP spid="1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pic>
        <p:nvPicPr>
          <p:cNvPr id="4098" name="Picture 2" descr="PUSH and PULL, finding the right balance - Tom McCallum">
            <a:extLst>
              <a:ext uri="{FF2B5EF4-FFF2-40B4-BE49-F238E27FC236}">
                <a16:creationId xmlns:a16="http://schemas.microsoft.com/office/drawing/2014/main" id="{79A7B1E4-2B79-C55D-CFFB-2399C59E4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" y="1385455"/>
            <a:ext cx="9832348" cy="49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25C132-27FA-0315-840D-7F47E1CA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93" y="2770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Trabajando con imágenes</a:t>
            </a:r>
          </a:p>
        </p:txBody>
      </p:sp>
    </p:spTree>
    <p:extLst>
      <p:ext uri="{BB962C8B-B14F-4D97-AF65-F5344CB8AC3E}">
        <p14:creationId xmlns:p14="http://schemas.microsoft.com/office/powerpoint/2010/main" val="20051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Pulling</a:t>
            </a:r>
            <a:endParaRPr lang="es-ES_tradnl" sz="5333" spc="-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 </a:t>
            </a:r>
            <a:r>
              <a:rPr lang="en-GB" dirty="0" err="1"/>
              <a:t>proceso</a:t>
            </a:r>
            <a:r>
              <a:rPr lang="en-GB" dirty="0"/>
              <a:t> de </a:t>
            </a:r>
            <a:r>
              <a:rPr lang="en-GB" dirty="0" err="1"/>
              <a:t>obtener</a:t>
            </a:r>
            <a:r>
              <a:rPr lang="en-GB" dirty="0"/>
              <a:t> </a:t>
            </a:r>
            <a:r>
              <a:rPr lang="en-GB" dirty="0" err="1"/>
              <a:t>imágenes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un host Docker se llama </a:t>
            </a:r>
            <a:r>
              <a:rPr lang="en-GB" b="1" dirty="0"/>
              <a:t>pulling.</a:t>
            </a:r>
            <a:endParaRPr lang="es-ES_tradnl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5BBC64-F211-8741-90CF-00EFAC03B438}"/>
              </a:ext>
            </a:extLst>
          </p:cNvPr>
          <p:cNvSpPr/>
          <p:nvPr/>
        </p:nvSpPr>
        <p:spPr>
          <a:xfrm>
            <a:off x="4976037" y="1949355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Un host Docker </a:t>
            </a:r>
            <a:r>
              <a:rPr lang="en-GB" dirty="0" err="1"/>
              <a:t>limpio</a:t>
            </a:r>
            <a:r>
              <a:rPr lang="en-GB" dirty="0"/>
              <a:t> no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imágenes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repositorio</a:t>
            </a:r>
            <a:r>
              <a:rPr lang="en-GB" dirty="0"/>
              <a:t> local.</a:t>
            </a:r>
            <a:endParaRPr lang="en-E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C91552-3C50-2149-9968-B3F3DB20A5B8}"/>
              </a:ext>
            </a:extLst>
          </p:cNvPr>
          <p:cNvSpPr/>
          <p:nvPr/>
        </p:nvSpPr>
        <p:spPr>
          <a:xfrm>
            <a:off x="4976037" y="3127184"/>
            <a:ext cx="6881530" cy="1096882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El </a:t>
            </a:r>
            <a:r>
              <a:rPr lang="en-GB" dirty="0" err="1"/>
              <a:t>repositorio</a:t>
            </a:r>
            <a:r>
              <a:rPr lang="en-GB" dirty="0"/>
              <a:t> de </a:t>
            </a:r>
            <a:r>
              <a:rPr lang="en-GB" dirty="0" err="1"/>
              <a:t>imágenes</a:t>
            </a:r>
            <a:r>
              <a:rPr lang="en-GB" dirty="0"/>
              <a:t> local </a:t>
            </a:r>
            <a:r>
              <a:rPr lang="en-GB" dirty="0" err="1"/>
              <a:t>en</a:t>
            </a:r>
            <a:r>
              <a:rPr lang="en-GB" dirty="0"/>
              <a:t> un host Docker </a:t>
            </a:r>
            <a:r>
              <a:rPr lang="en-GB" dirty="0" err="1"/>
              <a:t>basado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Linux </a:t>
            </a:r>
            <a:r>
              <a:rPr lang="en-GB" dirty="0" err="1"/>
              <a:t>generalmente</a:t>
            </a:r>
            <a:r>
              <a:rPr lang="en-GB" dirty="0"/>
              <a:t> se </a:t>
            </a:r>
            <a:r>
              <a:rPr lang="en-GB" dirty="0" err="1"/>
              <a:t>encuentra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:</a:t>
            </a:r>
          </a:p>
          <a:p>
            <a:r>
              <a:rPr lang="en-GB" b="1" i="1" dirty="0"/>
              <a:t>/var/lib/docker/ &lt;storage-driver&gt;</a:t>
            </a:r>
            <a:endParaRPr lang="en-E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81B6FE-AC0F-3544-9110-5F8B28DB1F57}"/>
              </a:ext>
            </a:extLst>
          </p:cNvPr>
          <p:cNvSpPr/>
          <p:nvPr/>
        </p:nvSpPr>
        <p:spPr>
          <a:xfrm>
            <a:off x="4976037" y="4545336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En</a:t>
            </a:r>
            <a:r>
              <a:rPr lang="en-GB" dirty="0"/>
              <a:t> los hosts Docker </a:t>
            </a:r>
            <a:r>
              <a:rPr lang="en-GB" dirty="0" err="1"/>
              <a:t>basados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Windows, </a:t>
            </a:r>
            <a:r>
              <a:rPr lang="en-GB" dirty="0" err="1"/>
              <a:t>esto</a:t>
            </a:r>
            <a:r>
              <a:rPr lang="en-GB" dirty="0"/>
              <a:t> es: </a:t>
            </a:r>
          </a:p>
          <a:p>
            <a:r>
              <a:rPr lang="en-GB" b="1" i="1" dirty="0"/>
              <a:t>C:\</a:t>
            </a:r>
            <a:r>
              <a:rPr lang="en-GB" b="1" i="1" dirty="0" err="1"/>
              <a:t>ProgramData</a:t>
            </a:r>
            <a:r>
              <a:rPr lang="en-GB" b="1" i="1" dirty="0"/>
              <a:t>\ docker\</a:t>
            </a:r>
            <a:r>
              <a:rPr lang="en-GB" b="1" i="1" dirty="0" err="1"/>
              <a:t>windowsfilter</a:t>
            </a:r>
            <a:endParaRPr lang="en-ES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C90347-A801-7A49-A5FF-9645BE43DD00}"/>
              </a:ext>
            </a:extLst>
          </p:cNvPr>
          <p:cNvSpPr/>
          <p:nvPr/>
        </p:nvSpPr>
        <p:spPr>
          <a:xfrm>
            <a:off x="4976037" y="5723165"/>
            <a:ext cx="6881530" cy="856559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Si </a:t>
            </a:r>
            <a:r>
              <a:rPr lang="en-GB" dirty="0" err="1"/>
              <a:t>usas</a:t>
            </a:r>
            <a:r>
              <a:rPr lang="en-GB" dirty="0"/>
              <a:t> </a:t>
            </a:r>
            <a:r>
              <a:rPr lang="en-GB" b="1" dirty="0"/>
              <a:t>Docker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b="1" dirty="0"/>
              <a:t>Mac o PC </a:t>
            </a:r>
            <a:r>
              <a:rPr lang="en-GB" dirty="0"/>
              <a:t>con </a:t>
            </a:r>
            <a:r>
              <a:rPr lang="en-GB" b="1" dirty="0"/>
              <a:t>Docker Desktop</a:t>
            </a:r>
            <a:r>
              <a:rPr lang="en-GB" dirty="0"/>
              <a:t>, </a:t>
            </a:r>
            <a:r>
              <a:rPr lang="en-GB" dirty="0" err="1"/>
              <a:t>todo</a:t>
            </a:r>
            <a:r>
              <a:rPr lang="en-GB" dirty="0"/>
              <a:t> se </a:t>
            </a:r>
            <a:r>
              <a:rPr lang="en-GB" dirty="0" err="1"/>
              <a:t>ejecuta</a:t>
            </a:r>
            <a:r>
              <a:rPr lang="en-GB" dirty="0"/>
              <a:t> dentro de una </a:t>
            </a:r>
            <a:r>
              <a:rPr lang="en-GB" b="1" dirty="0"/>
              <a:t>VM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21" name="Picture 20" descr="A sign on the screen&#10;&#10;Description automatically generated">
            <a:extLst>
              <a:ext uri="{FF2B5EF4-FFF2-40B4-BE49-F238E27FC236}">
                <a16:creationId xmlns:a16="http://schemas.microsoft.com/office/drawing/2014/main" id="{039D13E3-8835-674F-BC95-762CE67D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1" y="5356612"/>
            <a:ext cx="1032753" cy="1032753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F5A52E7-78CF-EB48-8FE9-CBC279AF0EEF}"/>
              </a:ext>
            </a:extLst>
          </p:cNvPr>
          <p:cNvCxnSpPr>
            <a:cxnSpLocks/>
            <a:endCxn id="37" idx="2"/>
          </p:cNvCxnSpPr>
          <p:nvPr/>
        </p:nvCxnSpPr>
        <p:spPr>
          <a:xfrm rot="16200000" flipV="1">
            <a:off x="1199893" y="3447132"/>
            <a:ext cx="1096882" cy="530435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5CCEA7-6DDE-C14A-B9EE-E51E6C32EBB3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1831183" y="5174247"/>
            <a:ext cx="361520" cy="3210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D19EE1EE-E33D-0547-8442-B0D1A82C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58" y="4257458"/>
            <a:ext cx="672357" cy="672357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C61F60-4D06-9846-813F-B965E897FB30}"/>
              </a:ext>
            </a:extLst>
          </p:cNvPr>
          <p:cNvSpPr/>
          <p:nvPr/>
        </p:nvSpPr>
        <p:spPr>
          <a:xfrm>
            <a:off x="725056" y="2098442"/>
            <a:ext cx="4136065" cy="1492264"/>
          </a:xfrm>
          <a:prstGeom prst="roundRect">
            <a:avLst/>
          </a:prstGeom>
          <a:noFill/>
          <a:ln w="28575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22BEB6-D35E-224E-BF25-6E14D1B3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85" y="5450115"/>
            <a:ext cx="546100" cy="5461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F35FB-2253-904C-AA8D-93E933B7D489}"/>
              </a:ext>
            </a:extLst>
          </p:cNvPr>
          <p:cNvSpPr/>
          <p:nvPr/>
        </p:nvSpPr>
        <p:spPr>
          <a:xfrm>
            <a:off x="974035" y="2335858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B99C1-9148-4D4E-AD0C-7F8819845686}"/>
              </a:ext>
            </a:extLst>
          </p:cNvPr>
          <p:cNvSpPr txBox="1"/>
          <p:nvPr/>
        </p:nvSpPr>
        <p:spPr>
          <a:xfrm>
            <a:off x="974035" y="1659835"/>
            <a:ext cx="366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Docker</a:t>
            </a:r>
            <a:r>
              <a:rPr lang="es-ES_tradnl" b="1" dirty="0"/>
              <a:t> </a:t>
            </a:r>
            <a:r>
              <a:rPr lang="es-ES_tradnl" b="1" dirty="0" err="1"/>
              <a:t>Hub</a:t>
            </a:r>
            <a:endParaRPr lang="es-ES_tradnl" b="1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238D06-3F15-884D-8C0C-8554B2EE297B}"/>
              </a:ext>
            </a:extLst>
          </p:cNvPr>
          <p:cNvSpPr/>
          <p:nvPr/>
        </p:nvSpPr>
        <p:spPr>
          <a:xfrm>
            <a:off x="2260892" y="2335858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B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32A495-C5F6-F54B-8FEB-36D21B43631F}"/>
              </a:ext>
            </a:extLst>
          </p:cNvPr>
          <p:cNvSpPr/>
          <p:nvPr/>
        </p:nvSpPr>
        <p:spPr>
          <a:xfrm>
            <a:off x="3547748" y="2330120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C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EE87389-A815-5A4F-A656-01D78FFBB855}"/>
              </a:ext>
            </a:extLst>
          </p:cNvPr>
          <p:cNvSpPr/>
          <p:nvPr/>
        </p:nvSpPr>
        <p:spPr>
          <a:xfrm>
            <a:off x="964964" y="2845857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D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BBF3935-0F58-684C-98D2-EF4694651F63}"/>
              </a:ext>
            </a:extLst>
          </p:cNvPr>
          <p:cNvSpPr/>
          <p:nvPr/>
        </p:nvSpPr>
        <p:spPr>
          <a:xfrm>
            <a:off x="2251821" y="2845857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DC5073-5301-1440-94AC-CE86A1ACC14A}"/>
              </a:ext>
            </a:extLst>
          </p:cNvPr>
          <p:cNvSpPr/>
          <p:nvPr/>
        </p:nvSpPr>
        <p:spPr>
          <a:xfrm>
            <a:off x="3538677" y="2840119"/>
            <a:ext cx="103630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F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4FAA7CB-4EB8-D94D-BF95-10B19B944AE1}"/>
              </a:ext>
            </a:extLst>
          </p:cNvPr>
          <p:cNvSpPr/>
          <p:nvPr/>
        </p:nvSpPr>
        <p:spPr>
          <a:xfrm>
            <a:off x="968366" y="2841307"/>
            <a:ext cx="1036303" cy="318052"/>
          </a:xfrm>
          <a:prstGeom prst="roundRect">
            <a:avLst/>
          </a:prstGeom>
          <a:solidFill>
            <a:srgbClr val="FF4184"/>
          </a:solidFill>
          <a:ln>
            <a:solidFill>
              <a:srgbClr val="FF4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F40898-450C-8A46-A10A-BB266F7D080E}"/>
              </a:ext>
            </a:extLst>
          </p:cNvPr>
          <p:cNvSpPr/>
          <p:nvPr/>
        </p:nvSpPr>
        <p:spPr>
          <a:xfrm>
            <a:off x="2940235" y="6071313"/>
            <a:ext cx="1036303" cy="318052"/>
          </a:xfrm>
          <a:prstGeom prst="roundRect">
            <a:avLst/>
          </a:prstGeom>
          <a:solidFill>
            <a:srgbClr val="FF4184"/>
          </a:solidFill>
          <a:ln>
            <a:solidFill>
              <a:srgbClr val="FF4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Imagen 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B8E836-F09A-8745-B22C-6F829909E0EC}"/>
              </a:ext>
            </a:extLst>
          </p:cNvPr>
          <p:cNvSpPr/>
          <p:nvPr/>
        </p:nvSpPr>
        <p:spPr>
          <a:xfrm>
            <a:off x="2511246" y="4404309"/>
            <a:ext cx="2316660" cy="33855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s-ES_tradnl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_tradnl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imagend</a:t>
            </a:r>
            <a:endParaRPr lang="es-ES_tradnl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1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6" grpId="0" animBg="1"/>
      <p:bldP spid="26" grpId="0" animBg="1"/>
      <p:bldP spid="6" grpId="0" animBg="1"/>
      <p:bldP spid="7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Registros de imágenes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B7EF0E-EA3B-3C47-B44B-9B35D94E15B8}"/>
              </a:ext>
            </a:extLst>
          </p:cNvPr>
          <p:cNvSpPr/>
          <p:nvPr/>
        </p:nvSpPr>
        <p:spPr>
          <a:xfrm>
            <a:off x="3750923" y="1474110"/>
            <a:ext cx="7704953" cy="1080876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/>
              <a:t>Almacenamos</a:t>
            </a:r>
            <a:r>
              <a:rPr lang="en-GB" sz="2400" dirty="0"/>
              <a:t> </a:t>
            </a:r>
            <a:r>
              <a:rPr lang="en-GB" sz="2400" dirty="0" err="1"/>
              <a:t>imágenes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lugares</a:t>
            </a:r>
            <a:r>
              <a:rPr lang="en-GB" sz="2400" dirty="0"/>
              <a:t> </a:t>
            </a:r>
            <a:r>
              <a:rPr lang="en-GB" sz="2400" dirty="0" err="1"/>
              <a:t>centralizados</a:t>
            </a:r>
            <a:r>
              <a:rPr lang="en-GB" sz="2400" dirty="0"/>
              <a:t> </a:t>
            </a:r>
            <a:r>
              <a:rPr lang="en-GB" sz="2400" dirty="0" err="1"/>
              <a:t>llamados</a:t>
            </a:r>
            <a:r>
              <a:rPr lang="en-GB" sz="2400" dirty="0"/>
              <a:t> </a:t>
            </a:r>
            <a:r>
              <a:rPr lang="en-GB" sz="2400" dirty="0" err="1"/>
              <a:t>registros</a:t>
            </a:r>
            <a:r>
              <a:rPr lang="en-GB" sz="2400" dirty="0"/>
              <a:t> de </a:t>
            </a:r>
            <a:r>
              <a:rPr lang="en-GB" sz="2400" dirty="0" err="1"/>
              <a:t>imágenes</a:t>
            </a:r>
            <a:r>
              <a:rPr lang="en-GB" sz="2400" dirty="0"/>
              <a:t>. </a:t>
            </a:r>
          </a:p>
        </p:txBody>
      </p:sp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98D8309-54B0-464C-8BD7-3ACAE19B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34" y="3679877"/>
            <a:ext cx="896566" cy="896566"/>
          </a:xfrm>
          <a:prstGeom prst="rect">
            <a:avLst/>
          </a:prstGeom>
        </p:spPr>
      </p:pic>
      <p:pic>
        <p:nvPicPr>
          <p:cNvPr id="16" name="Picture 15" descr="A sign on the screen&#10;&#10;Description automatically generated">
            <a:extLst>
              <a:ext uri="{FF2B5EF4-FFF2-40B4-BE49-F238E27FC236}">
                <a16:creationId xmlns:a16="http://schemas.microsoft.com/office/drawing/2014/main" id="{B278C6DC-0E8A-524D-83C2-2AC656F2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940" y="4618244"/>
            <a:ext cx="1032753" cy="103275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F840CA-EE05-1D4D-A603-C9B6DF11C595}"/>
              </a:ext>
            </a:extLst>
          </p:cNvPr>
          <p:cNvSpPr/>
          <p:nvPr/>
        </p:nvSpPr>
        <p:spPr>
          <a:xfrm>
            <a:off x="3750922" y="2728334"/>
            <a:ext cx="7704953" cy="78150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/>
              <a:t>Esto</a:t>
            </a:r>
            <a:r>
              <a:rPr lang="en-GB" sz="2400" dirty="0"/>
              <a:t> </a:t>
            </a:r>
            <a:r>
              <a:rPr lang="en-GB" sz="2400" dirty="0" err="1"/>
              <a:t>facilita</a:t>
            </a:r>
            <a:r>
              <a:rPr lang="en-GB" sz="2400" dirty="0"/>
              <a:t> </a:t>
            </a:r>
            <a:r>
              <a:rPr lang="en-GB" sz="2400" dirty="0" err="1"/>
              <a:t>compartirlos</a:t>
            </a:r>
            <a:r>
              <a:rPr lang="en-GB" sz="2400" dirty="0"/>
              <a:t> y acceder a </a:t>
            </a:r>
            <a:r>
              <a:rPr lang="en-GB" sz="2400" dirty="0" err="1"/>
              <a:t>ellos</a:t>
            </a:r>
            <a:endParaRPr lang="en-GB" sz="24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DFE4C5-D828-6C43-A3A8-C91F3A49FAAB}"/>
              </a:ext>
            </a:extLst>
          </p:cNvPr>
          <p:cNvSpPr/>
          <p:nvPr/>
        </p:nvSpPr>
        <p:spPr>
          <a:xfrm>
            <a:off x="3750921" y="3683190"/>
            <a:ext cx="7704953" cy="78150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/>
              <a:t>El </a:t>
            </a:r>
            <a:r>
              <a:rPr lang="en-GB" sz="2400" dirty="0" err="1"/>
              <a:t>registro</a:t>
            </a:r>
            <a:r>
              <a:rPr lang="en-GB" sz="2400" dirty="0"/>
              <a:t> </a:t>
            </a:r>
            <a:r>
              <a:rPr lang="en-GB" sz="2400" dirty="0" err="1"/>
              <a:t>más</a:t>
            </a:r>
            <a:r>
              <a:rPr lang="en-GB" sz="2400" dirty="0"/>
              <a:t> </a:t>
            </a:r>
            <a:r>
              <a:rPr lang="en-GB" sz="2400" dirty="0" err="1"/>
              <a:t>común</a:t>
            </a:r>
            <a:r>
              <a:rPr lang="en-GB" sz="2400" dirty="0"/>
              <a:t> es </a:t>
            </a:r>
            <a:r>
              <a:rPr lang="en-GB" sz="2400" b="1" dirty="0"/>
              <a:t>Docker Hub: </a:t>
            </a:r>
            <a:r>
              <a:rPr lang="en-GB" sz="2400" i="1" dirty="0"/>
              <a:t>https://</a:t>
            </a:r>
            <a:r>
              <a:rPr lang="en-GB" sz="2400" i="1" dirty="0" err="1"/>
              <a:t>hub.docker.com</a:t>
            </a:r>
            <a:endParaRPr lang="en-GB" sz="2400" i="1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CB18BA-63EC-3B40-889B-E35FC60AA003}"/>
              </a:ext>
            </a:extLst>
          </p:cNvPr>
          <p:cNvSpPr/>
          <p:nvPr/>
        </p:nvSpPr>
        <p:spPr>
          <a:xfrm>
            <a:off x="3750920" y="4638046"/>
            <a:ext cx="7704953" cy="78150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/>
              <a:t>Existen</a:t>
            </a:r>
            <a:r>
              <a:rPr lang="en-GB" sz="2400" dirty="0"/>
              <a:t> </a:t>
            </a:r>
            <a:r>
              <a:rPr lang="en-GB" sz="2400" dirty="0" err="1"/>
              <a:t>otros</a:t>
            </a:r>
            <a:r>
              <a:rPr lang="en-GB" sz="2400" dirty="0"/>
              <a:t> </a:t>
            </a:r>
            <a:r>
              <a:rPr lang="en-GB" sz="2400" dirty="0" err="1"/>
              <a:t>registros</a:t>
            </a:r>
            <a:r>
              <a:rPr lang="en-GB" sz="2400" dirty="0"/>
              <a:t>, </a:t>
            </a:r>
            <a:r>
              <a:rPr lang="en-GB" sz="2400" dirty="0" err="1"/>
              <a:t>incluidos</a:t>
            </a:r>
            <a:r>
              <a:rPr lang="en-GB" sz="2400" dirty="0"/>
              <a:t> </a:t>
            </a:r>
            <a:r>
              <a:rPr lang="en-GB" sz="2400" dirty="0" err="1"/>
              <a:t>registros</a:t>
            </a:r>
            <a:r>
              <a:rPr lang="en-GB" sz="2400" dirty="0"/>
              <a:t> de </a:t>
            </a:r>
            <a:r>
              <a:rPr lang="en-GB" sz="2400" dirty="0" err="1"/>
              <a:t>terceros</a:t>
            </a:r>
            <a:r>
              <a:rPr lang="en-GB" sz="2400" dirty="0"/>
              <a:t> y </a:t>
            </a:r>
            <a:r>
              <a:rPr lang="en-GB" sz="2400" dirty="0" err="1"/>
              <a:t>registros</a:t>
            </a:r>
            <a:r>
              <a:rPr lang="en-GB" sz="2400" dirty="0"/>
              <a:t> locales </a:t>
            </a:r>
            <a:r>
              <a:rPr lang="en-GB" sz="2400" dirty="0" err="1"/>
              <a:t>seguros</a:t>
            </a:r>
            <a:r>
              <a:rPr lang="en-GB" sz="2400" dirty="0"/>
              <a:t>.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030284-4077-0244-A61F-FFD69BC48E1E}"/>
              </a:ext>
            </a:extLst>
          </p:cNvPr>
          <p:cNvSpPr/>
          <p:nvPr/>
        </p:nvSpPr>
        <p:spPr>
          <a:xfrm>
            <a:off x="3750919" y="5592903"/>
            <a:ext cx="7704953" cy="78150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/>
              <a:t>Docker</a:t>
            </a:r>
            <a:r>
              <a:rPr lang="en-GB" sz="2400" dirty="0"/>
              <a:t> </a:t>
            </a:r>
            <a:r>
              <a:rPr lang="en-GB" sz="2400" dirty="0" err="1"/>
              <a:t>usa</a:t>
            </a:r>
            <a:r>
              <a:rPr lang="en-GB" sz="2400" dirty="0"/>
              <a:t> </a:t>
            </a:r>
            <a:r>
              <a:rPr lang="en-GB" sz="2400" b="1" dirty="0"/>
              <a:t>Docker Hub </a:t>
            </a:r>
            <a:r>
              <a:rPr lang="en-GB" sz="2400" dirty="0"/>
              <a:t>de </a:t>
            </a:r>
            <a:r>
              <a:rPr lang="en-GB" sz="2400" dirty="0" err="1"/>
              <a:t>manera</a:t>
            </a:r>
            <a:r>
              <a:rPr lang="en-GB" sz="2400" dirty="0"/>
              <a:t> </a:t>
            </a:r>
            <a:r>
              <a:rPr lang="en-GB" sz="2400" dirty="0" err="1"/>
              <a:t>predeterminada</a:t>
            </a:r>
            <a:r>
              <a:rPr lang="en-GB" sz="2400" dirty="0"/>
              <a:t>.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3077CB-01B8-F749-9981-A68B0C16D8E1}"/>
              </a:ext>
            </a:extLst>
          </p:cNvPr>
          <p:cNvSpPr/>
          <p:nvPr/>
        </p:nvSpPr>
        <p:spPr>
          <a:xfrm>
            <a:off x="863599" y="1385455"/>
            <a:ext cx="2701637" cy="2133600"/>
          </a:xfrm>
          <a:prstGeom prst="can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FBE41D5-00C8-BD44-BF39-278CD387F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81" y="2014548"/>
            <a:ext cx="571163" cy="571163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EE39FD0F-D2A1-294E-A0BD-D21BF6D1B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26" y="2030860"/>
            <a:ext cx="571163" cy="571163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86D6317-8E47-C14D-BB01-17D4F86B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71" y="2009930"/>
            <a:ext cx="571163" cy="571163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F8174FF-9A9B-BB45-A291-3F976844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81" y="2622894"/>
            <a:ext cx="571163" cy="571163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5CD1D99C-59FE-A74D-8F3D-CF2529AAB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26" y="2639206"/>
            <a:ext cx="571163" cy="571163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97163FB1-86F6-804F-A768-30113FA6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71" y="2618276"/>
            <a:ext cx="571163" cy="5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  <p:bldP spid="17" grpId="0" animBg="1"/>
      <p:bldP spid="20" grpId="0" animBg="1"/>
      <p:bldP spid="21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41E2E0-6D87-E94C-832B-5670D3828F6D}"/>
              </a:ext>
            </a:extLst>
          </p:cNvPr>
          <p:cNvSpPr/>
          <p:nvPr/>
        </p:nvSpPr>
        <p:spPr>
          <a:xfrm>
            <a:off x="1838739" y="1804550"/>
            <a:ext cx="8696739" cy="4824849"/>
          </a:xfrm>
          <a:prstGeom prst="roundRect">
            <a:avLst/>
          </a:prstGeom>
          <a:noFill/>
          <a:ln w="38100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Repositorios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Los registros de imágenes contienen uno o más repositorios de imágenes. A su vez, los repositorios de imágenes contienen una o más imágenes.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66941-F080-5745-A978-D3808B25E6C0}"/>
              </a:ext>
            </a:extLst>
          </p:cNvPr>
          <p:cNvSpPr txBox="1"/>
          <p:nvPr/>
        </p:nvSpPr>
        <p:spPr>
          <a:xfrm>
            <a:off x="2435087" y="1828802"/>
            <a:ext cx="74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>
                <a:solidFill>
                  <a:srgbClr val="494738"/>
                </a:solidFill>
              </a:rPr>
              <a:t>Registry</a:t>
            </a:r>
            <a:endParaRPr lang="es-ES_tradnl" b="1" dirty="0">
              <a:solidFill>
                <a:srgbClr val="494738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73AE63-D4AD-0C4E-975A-57B3BA9DB632}"/>
              </a:ext>
            </a:extLst>
          </p:cNvPr>
          <p:cNvSpPr/>
          <p:nvPr/>
        </p:nvSpPr>
        <p:spPr>
          <a:xfrm>
            <a:off x="2232992" y="2524539"/>
            <a:ext cx="2286000" cy="3896137"/>
          </a:xfrm>
          <a:prstGeom prst="roundRect">
            <a:avLst/>
          </a:prstGeom>
          <a:noFill/>
          <a:ln w="38100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8647A6-2C37-EE47-9D0A-128A1B70DDC8}"/>
              </a:ext>
            </a:extLst>
          </p:cNvPr>
          <p:cNvSpPr/>
          <p:nvPr/>
        </p:nvSpPr>
        <p:spPr>
          <a:xfrm>
            <a:off x="2929465" y="2339873"/>
            <a:ext cx="974035" cy="369333"/>
          </a:xfrm>
          <a:prstGeom prst="roundRect">
            <a:avLst/>
          </a:prstGeom>
          <a:solidFill>
            <a:srgbClr val="00A34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Repo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7774D-23E7-A145-9F76-5224BE2E3309}"/>
              </a:ext>
            </a:extLst>
          </p:cNvPr>
          <p:cNvSpPr txBox="1"/>
          <p:nvPr/>
        </p:nvSpPr>
        <p:spPr>
          <a:xfrm>
            <a:off x="2743200" y="3607905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BD13E6-5AE4-F046-85C3-E537BF5FCF60}"/>
              </a:ext>
            </a:extLst>
          </p:cNvPr>
          <p:cNvSpPr txBox="1"/>
          <p:nvPr/>
        </p:nvSpPr>
        <p:spPr>
          <a:xfrm>
            <a:off x="2743200" y="4743651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E2701-F79A-BC44-9B03-21E9052E152C}"/>
              </a:ext>
            </a:extLst>
          </p:cNvPr>
          <p:cNvSpPr txBox="1"/>
          <p:nvPr/>
        </p:nvSpPr>
        <p:spPr>
          <a:xfrm>
            <a:off x="2743200" y="5872151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V3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352D7D7-9EB0-5043-AF3F-217975B0DECA}"/>
              </a:ext>
            </a:extLst>
          </p:cNvPr>
          <p:cNvSpPr/>
          <p:nvPr/>
        </p:nvSpPr>
        <p:spPr>
          <a:xfrm>
            <a:off x="5155094" y="2494723"/>
            <a:ext cx="2286000" cy="3896137"/>
          </a:xfrm>
          <a:prstGeom prst="roundRect">
            <a:avLst/>
          </a:prstGeom>
          <a:noFill/>
          <a:ln w="38100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1FF760-1DEA-0F4C-86C1-B0EB5140FD10}"/>
              </a:ext>
            </a:extLst>
          </p:cNvPr>
          <p:cNvSpPr/>
          <p:nvPr/>
        </p:nvSpPr>
        <p:spPr>
          <a:xfrm>
            <a:off x="5851567" y="2310057"/>
            <a:ext cx="974035" cy="369333"/>
          </a:xfrm>
          <a:prstGeom prst="roundRect">
            <a:avLst/>
          </a:prstGeom>
          <a:solidFill>
            <a:srgbClr val="8088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Repo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FAB8F0-8E2D-9D4A-9960-71A2DA341ECD}"/>
              </a:ext>
            </a:extLst>
          </p:cNvPr>
          <p:cNvSpPr txBox="1"/>
          <p:nvPr/>
        </p:nvSpPr>
        <p:spPr>
          <a:xfrm>
            <a:off x="5665302" y="3578089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D986A00-68EA-3541-831F-8A04FAC1630B}"/>
              </a:ext>
            </a:extLst>
          </p:cNvPr>
          <p:cNvSpPr/>
          <p:nvPr/>
        </p:nvSpPr>
        <p:spPr>
          <a:xfrm>
            <a:off x="7835347" y="2450880"/>
            <a:ext cx="2286000" cy="3896137"/>
          </a:xfrm>
          <a:prstGeom prst="roundRect">
            <a:avLst/>
          </a:prstGeom>
          <a:noFill/>
          <a:ln w="38100">
            <a:solidFill>
              <a:srgbClr val="0076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36E31E-9DE0-1147-90E5-4472014CA6C8}"/>
              </a:ext>
            </a:extLst>
          </p:cNvPr>
          <p:cNvSpPr/>
          <p:nvPr/>
        </p:nvSpPr>
        <p:spPr>
          <a:xfrm>
            <a:off x="8531820" y="2266214"/>
            <a:ext cx="974035" cy="369333"/>
          </a:xfrm>
          <a:prstGeom prst="roundRect">
            <a:avLst/>
          </a:prstGeom>
          <a:solidFill>
            <a:srgbClr val="006A7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Repo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653CAD-200E-EF4C-9C3A-D761E2DFB6A0}"/>
              </a:ext>
            </a:extLst>
          </p:cNvPr>
          <p:cNvSpPr txBox="1"/>
          <p:nvPr/>
        </p:nvSpPr>
        <p:spPr>
          <a:xfrm>
            <a:off x="8345555" y="3534246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F25D2-6255-CD41-8298-0E28459E861E}"/>
              </a:ext>
            </a:extLst>
          </p:cNvPr>
          <p:cNvSpPr txBox="1"/>
          <p:nvPr/>
        </p:nvSpPr>
        <p:spPr>
          <a:xfrm>
            <a:off x="8345555" y="4669992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2A516-BFA9-C146-B864-9249E17C3078}"/>
              </a:ext>
            </a:extLst>
          </p:cNvPr>
          <p:cNvSpPr txBox="1"/>
          <p:nvPr/>
        </p:nvSpPr>
        <p:spPr>
          <a:xfrm>
            <a:off x="8345555" y="5798492"/>
            <a:ext cx="130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/>
              <a:t>Image</a:t>
            </a:r>
            <a:r>
              <a:rPr lang="es-ES_tradnl" sz="1600" dirty="0"/>
              <a:t> V3</a:t>
            </a:r>
          </a:p>
        </p:txBody>
      </p:sp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5ABFBC-B9C5-3243-990C-B1BE256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05" y="2885135"/>
            <a:ext cx="648348" cy="648348"/>
          </a:xfrm>
          <a:prstGeom prst="rect">
            <a:avLst/>
          </a:prstGeom>
        </p:spPr>
      </p:pic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12262B-84D3-B94E-A3C7-8E424117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08" y="4089592"/>
            <a:ext cx="648348" cy="648348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B0CB1A-FA6B-A243-9A11-67AA11FC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8" y="5231049"/>
            <a:ext cx="648348" cy="648348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934434-D121-EA40-A8AB-309985A7C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10" y="2835033"/>
            <a:ext cx="735610" cy="735610"/>
          </a:xfrm>
          <a:prstGeom prst="rect">
            <a:avLst/>
          </a:prstGeom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FCF87BC8-4D07-7A43-8230-16050475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92" y="2822174"/>
            <a:ext cx="711309" cy="71130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3CA9E14B-7F45-0C4B-A329-6C6FAFA22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511" y="3975020"/>
            <a:ext cx="711309" cy="71130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68075466-64E8-D042-AD4E-20C8B2215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53" y="5089497"/>
            <a:ext cx="711309" cy="7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1" grpId="0" animBg="1"/>
      <p:bldP spid="12" grpId="0" animBg="1"/>
      <p:bldP spid="14" grpId="0"/>
      <p:bldP spid="20" grpId="0"/>
      <p:bldP spid="22" grpId="0"/>
      <p:bldP spid="23" grpId="0" animBg="1"/>
      <p:bldP spid="24" grpId="0" animBg="1"/>
      <p:bldP spid="26" grpId="0"/>
      <p:bldP spid="31" grpId="0" animBg="1"/>
      <p:bldP spid="32" grpId="0" animBg="1"/>
      <p:bldP spid="34" grpId="0"/>
      <p:bldP spid="36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Repositorios oficiales y no oficiales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 “todo” el mundo puede publicar a </a:t>
            </a:r>
            <a:r>
              <a:rPr lang="es-ES_tradnl" b="1" dirty="0"/>
              <a:t>Docker </a:t>
            </a:r>
            <a:r>
              <a:rPr lang="es-ES_tradnl" b="1" dirty="0" err="1"/>
              <a:t>Hub</a:t>
            </a:r>
            <a:r>
              <a:rPr lang="es-ES_tradnl" dirty="0"/>
              <a:t> ¿ Cómo me puedo asegurar que una imagen esta construida siguiendo las mejores prácticas y por ejemplo no puede contener </a:t>
            </a:r>
            <a:r>
              <a:rPr lang="es-ES_tradnl" b="1" dirty="0"/>
              <a:t>malware</a:t>
            </a:r>
            <a:r>
              <a:rPr lang="es-ES_tradnl" dirty="0"/>
              <a:t>?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CD7157B7-1455-7B4E-AB6D-152F76BA8048}"/>
              </a:ext>
            </a:extLst>
          </p:cNvPr>
          <p:cNvSpPr/>
          <p:nvPr/>
        </p:nvSpPr>
        <p:spPr>
          <a:xfrm>
            <a:off x="5499620" y="1798502"/>
            <a:ext cx="1537855" cy="1256145"/>
          </a:xfrm>
          <a:prstGeom prst="can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BDF88B2-9DD1-9049-ADA9-D1C9A5CA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82" y="2210016"/>
            <a:ext cx="336269" cy="33626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634AA67-D635-DB44-B5F4-64A7A8E2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02" y="2555654"/>
            <a:ext cx="336269" cy="33626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9D7BFD5-F8F9-E044-952D-8CB8E879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888" y="2571966"/>
            <a:ext cx="336269" cy="33626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1BB8FD7-39FA-FE49-811C-D25893D8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45" y="2578740"/>
            <a:ext cx="336269" cy="3362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F76A62-3D57-4D42-83BE-C0595A0E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36" y="3121352"/>
            <a:ext cx="618836" cy="618836"/>
          </a:xfrm>
          <a:prstGeom prst="rect">
            <a:avLst/>
          </a:prstGeom>
        </p:spPr>
      </p:pic>
      <p:sp>
        <p:nvSpPr>
          <p:cNvPr id="19" name="Can 18">
            <a:extLst>
              <a:ext uri="{FF2B5EF4-FFF2-40B4-BE49-F238E27FC236}">
                <a16:creationId xmlns:a16="http://schemas.microsoft.com/office/drawing/2014/main" id="{77752423-2D60-8D4A-AA71-C36C2A71B8F8}"/>
              </a:ext>
            </a:extLst>
          </p:cNvPr>
          <p:cNvSpPr/>
          <p:nvPr/>
        </p:nvSpPr>
        <p:spPr>
          <a:xfrm>
            <a:off x="2853094" y="3704981"/>
            <a:ext cx="1099436" cy="941758"/>
          </a:xfrm>
          <a:prstGeom prst="can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00A6E764-DDDA-E04E-A1D3-C9756E7E768C}"/>
              </a:ext>
            </a:extLst>
          </p:cNvPr>
          <p:cNvSpPr/>
          <p:nvPr/>
        </p:nvSpPr>
        <p:spPr>
          <a:xfrm>
            <a:off x="8585306" y="3751161"/>
            <a:ext cx="1099436" cy="1017372"/>
          </a:xfrm>
          <a:prstGeom prst="can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8E32B0EB-A098-604F-86F4-59B8B72F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466" y="3995883"/>
            <a:ext cx="336269" cy="336269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A6E7BA49-8697-6E4B-AC39-80DD6ACE3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67" y="3995883"/>
            <a:ext cx="336269" cy="33626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9E226E59-88EA-6C4E-A28B-C67BBC9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73" y="4357833"/>
            <a:ext cx="336269" cy="336269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73D3011B-3ED4-594B-9C4B-24A4B281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130" y="4364607"/>
            <a:ext cx="336269" cy="336269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4C48CDC0-390C-354A-BAF8-4E7F659E9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10" y="2181744"/>
            <a:ext cx="390930" cy="390930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9C446DCD-2BDF-D144-93F9-C26A1D0F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228" y="2192464"/>
            <a:ext cx="375130" cy="375130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F5B04E0-26E4-CD4B-98DC-EFEA66564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444" y="4075203"/>
            <a:ext cx="409368" cy="409368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2C5E8C80-8AA7-EC44-9E14-7574D471F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787" y="4075203"/>
            <a:ext cx="409368" cy="40936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60E23DE-928E-234A-B4B3-25751C03D2E7}"/>
              </a:ext>
            </a:extLst>
          </p:cNvPr>
          <p:cNvSpPr txBox="1"/>
          <p:nvPr/>
        </p:nvSpPr>
        <p:spPr>
          <a:xfrm>
            <a:off x="2853094" y="3273324"/>
            <a:ext cx="11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008D54"/>
                </a:solidFill>
              </a:rPr>
              <a:t>Oficiales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1AA68B-2C03-A94D-B1CD-3F13504F48FE}"/>
              </a:ext>
            </a:extLst>
          </p:cNvPr>
          <p:cNvSpPr txBox="1"/>
          <p:nvPr/>
        </p:nvSpPr>
        <p:spPr>
          <a:xfrm>
            <a:off x="8312845" y="3319504"/>
            <a:ext cx="15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006A7B"/>
                </a:solidFill>
              </a:rPr>
              <a:t>No oficiales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CB98F9C-AA8A-374E-A4C9-191D43564E6C}"/>
              </a:ext>
            </a:extLst>
          </p:cNvPr>
          <p:cNvSpPr/>
          <p:nvPr/>
        </p:nvSpPr>
        <p:spPr>
          <a:xfrm>
            <a:off x="954183" y="5077646"/>
            <a:ext cx="4924755" cy="47482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/>
              <a:t>Examinadas</a:t>
            </a:r>
            <a:r>
              <a:rPr lang="en-GB" sz="1500" dirty="0"/>
              <a:t> y </a:t>
            </a:r>
            <a:r>
              <a:rPr lang="en-GB" sz="1500" dirty="0" err="1"/>
              <a:t>seleccionadas</a:t>
            </a:r>
            <a:r>
              <a:rPr lang="en-GB" sz="1500" dirty="0"/>
              <a:t> por </a:t>
            </a:r>
            <a:r>
              <a:rPr lang="en-GB" sz="1500" b="1" dirty="0"/>
              <a:t>Docker</a:t>
            </a:r>
            <a:r>
              <a:rPr lang="en-GB" sz="1500" dirty="0"/>
              <a:t> (curated)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B091FF9-8B70-CF4D-8FE0-D4968BD4D741}"/>
              </a:ext>
            </a:extLst>
          </p:cNvPr>
          <p:cNvSpPr/>
          <p:nvPr/>
        </p:nvSpPr>
        <p:spPr>
          <a:xfrm>
            <a:off x="954183" y="5666738"/>
            <a:ext cx="4924755" cy="49737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/>
              <a:t>Alta calidad, código actualizado seguras</a:t>
            </a:r>
            <a:r>
              <a:rPr lang="en-GB" sz="1500" dirty="0"/>
              <a:t> y </a:t>
            </a:r>
            <a:r>
              <a:rPr lang="en-GB" sz="1500"/>
              <a:t>bien documentadas</a:t>
            </a:r>
            <a:endParaRPr lang="en-GB" sz="15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C0C9C52-D8B3-D640-A9DE-5E3DA3C3702F}"/>
              </a:ext>
            </a:extLst>
          </p:cNvPr>
          <p:cNvSpPr/>
          <p:nvPr/>
        </p:nvSpPr>
        <p:spPr>
          <a:xfrm>
            <a:off x="954183" y="6253124"/>
            <a:ext cx="4928741" cy="49737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/>
              <a:t>Viven</a:t>
            </a:r>
            <a:r>
              <a:rPr lang="en-GB" sz="1500" dirty="0"/>
              <a:t> </a:t>
            </a:r>
            <a:r>
              <a:rPr lang="en-GB" sz="1500" dirty="0" err="1"/>
              <a:t>en</a:t>
            </a:r>
            <a:r>
              <a:rPr lang="en-GB" sz="1500" dirty="0"/>
              <a:t> el </a:t>
            </a:r>
            <a:r>
              <a:rPr lang="en-GB" sz="1500" i="1" dirty="0"/>
              <a:t>Top Level </a:t>
            </a:r>
            <a:r>
              <a:rPr lang="en-GB" sz="1500" dirty="0"/>
              <a:t>de </a:t>
            </a:r>
            <a:r>
              <a:rPr lang="en-GB" sz="1500" b="1" dirty="0"/>
              <a:t>Docker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C66385-F097-0C4D-8851-ECC63EBF6B6B}"/>
              </a:ext>
            </a:extLst>
          </p:cNvPr>
          <p:cNvSpPr/>
          <p:nvPr/>
        </p:nvSpPr>
        <p:spPr>
          <a:xfrm>
            <a:off x="1773661" y="4675962"/>
            <a:ext cx="3542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﻿https://</a:t>
            </a:r>
            <a:r>
              <a:rPr lang="es-ES_tradnl" dirty="0" err="1"/>
              <a:t>hub.docker.com</a:t>
            </a:r>
            <a:r>
              <a:rPr lang="es-ES_tradnl" b="1" dirty="0">
                <a:solidFill>
                  <a:srgbClr val="00B050"/>
                </a:solidFill>
              </a:rPr>
              <a:t>/_/</a:t>
            </a:r>
            <a:r>
              <a:rPr lang="es-ES_tradnl" dirty="0"/>
              <a:t>IMAGEN 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7029454-AF2C-3A44-BF1D-6CB4A325496C}"/>
              </a:ext>
            </a:extLst>
          </p:cNvPr>
          <p:cNvSpPr/>
          <p:nvPr/>
        </p:nvSpPr>
        <p:spPr>
          <a:xfrm>
            <a:off x="6390167" y="5077646"/>
            <a:ext cx="5314364" cy="493395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/>
              <a:t>En</a:t>
            </a:r>
            <a:r>
              <a:rPr lang="en-GB" sz="1500" dirty="0"/>
              <a:t> las no </a:t>
            </a:r>
            <a:r>
              <a:rPr lang="en-GB" sz="1500" dirty="0" err="1"/>
              <a:t>oficiales</a:t>
            </a:r>
            <a:r>
              <a:rPr lang="en-GB" sz="1500" dirty="0"/>
              <a:t> no hay </a:t>
            </a:r>
            <a:r>
              <a:rPr lang="en-GB" sz="1500" dirty="0" err="1"/>
              <a:t>garantía</a:t>
            </a:r>
            <a:r>
              <a:rPr lang="en-GB" sz="1500" dirty="0"/>
              <a:t> de que las </a:t>
            </a:r>
            <a:r>
              <a:rPr lang="en-GB" sz="1500" dirty="0" err="1"/>
              <a:t>imágenes</a:t>
            </a:r>
            <a:r>
              <a:rPr lang="en-GB" sz="1500" dirty="0"/>
              <a:t> </a:t>
            </a:r>
            <a:r>
              <a:rPr lang="en-GB" sz="1500" dirty="0" err="1"/>
              <a:t>sean</a:t>
            </a:r>
            <a:r>
              <a:rPr lang="en-GB" sz="1500" dirty="0"/>
              <a:t> </a:t>
            </a:r>
            <a:r>
              <a:rPr lang="en-GB" sz="1500" dirty="0" err="1"/>
              <a:t>seguras</a:t>
            </a:r>
            <a:r>
              <a:rPr lang="en-GB" sz="1500" dirty="0"/>
              <a:t> o </a:t>
            </a:r>
            <a:r>
              <a:rPr lang="en-GB" sz="1500" dirty="0" err="1"/>
              <a:t>sigan</a:t>
            </a:r>
            <a:r>
              <a:rPr lang="en-GB" sz="1500" dirty="0"/>
              <a:t> </a:t>
            </a:r>
            <a:r>
              <a:rPr lang="en-GB" sz="1500" dirty="0" err="1"/>
              <a:t>buenas</a:t>
            </a:r>
            <a:r>
              <a:rPr lang="en-GB" sz="1500" dirty="0"/>
              <a:t> </a:t>
            </a:r>
            <a:r>
              <a:rPr lang="en-GB" sz="1500" dirty="0" err="1"/>
              <a:t>prácticas</a:t>
            </a:r>
            <a:endParaRPr lang="en-GB" sz="15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C02E3A-E071-BD42-8DCF-48C2CFE8F3D4}"/>
              </a:ext>
            </a:extLst>
          </p:cNvPr>
          <p:cNvSpPr/>
          <p:nvPr/>
        </p:nvSpPr>
        <p:spPr>
          <a:xfrm>
            <a:off x="6390166" y="5662765"/>
            <a:ext cx="5314365" cy="501351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/>
              <a:t>Eso</a:t>
            </a:r>
            <a:r>
              <a:rPr lang="en-GB" sz="1500" dirty="0"/>
              <a:t> no </a:t>
            </a:r>
            <a:r>
              <a:rPr lang="en-GB" sz="1500" dirty="0" err="1"/>
              <a:t>quiere</a:t>
            </a:r>
            <a:r>
              <a:rPr lang="en-GB" sz="1500" dirty="0"/>
              <a:t> </a:t>
            </a:r>
            <a:r>
              <a:rPr lang="en-GB" sz="1500" dirty="0" err="1"/>
              <a:t>decir</a:t>
            </a:r>
            <a:r>
              <a:rPr lang="en-GB" sz="1500" dirty="0"/>
              <a:t> que  </a:t>
            </a:r>
            <a:r>
              <a:rPr lang="en-GB" sz="1500" dirty="0" err="1"/>
              <a:t>todos</a:t>
            </a:r>
            <a:r>
              <a:rPr lang="en-GB" sz="1500" dirty="0"/>
              <a:t> los repositories no </a:t>
            </a:r>
            <a:r>
              <a:rPr lang="en-GB" sz="1500" dirty="0" err="1"/>
              <a:t>oficiales</a:t>
            </a:r>
            <a:r>
              <a:rPr lang="en-GB" sz="1500" dirty="0"/>
              <a:t> </a:t>
            </a:r>
            <a:r>
              <a:rPr lang="en-GB" sz="1500" dirty="0" err="1"/>
              <a:t>sean</a:t>
            </a:r>
            <a:r>
              <a:rPr lang="en-GB" sz="1500" dirty="0"/>
              <a:t> </a:t>
            </a:r>
            <a:r>
              <a:rPr lang="en-GB" sz="1500" dirty="0" err="1"/>
              <a:t>malos</a:t>
            </a:r>
            <a:r>
              <a:rPr lang="en-GB" sz="1500" dirty="0"/>
              <a:t>, </a:t>
            </a:r>
            <a:r>
              <a:rPr lang="en-GB" sz="1500" dirty="0" err="1"/>
              <a:t>pero</a:t>
            </a:r>
            <a:r>
              <a:rPr lang="en-GB" sz="1500" dirty="0"/>
              <a:t> hay que </a:t>
            </a:r>
            <a:r>
              <a:rPr lang="en-GB" sz="1500" dirty="0" err="1"/>
              <a:t>tener</a:t>
            </a:r>
            <a:r>
              <a:rPr lang="en-GB" sz="1500" dirty="0"/>
              <a:t> </a:t>
            </a:r>
            <a:r>
              <a:rPr lang="en-GB" sz="1500" dirty="0" err="1"/>
              <a:t>cuidado</a:t>
            </a:r>
            <a:endParaRPr lang="en-GB" sz="15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087F343-A530-2B44-93AE-586354DE937D}"/>
              </a:ext>
            </a:extLst>
          </p:cNvPr>
          <p:cNvSpPr/>
          <p:nvPr/>
        </p:nvSpPr>
        <p:spPr>
          <a:xfrm>
            <a:off x="6390166" y="6229087"/>
            <a:ext cx="5314365" cy="533478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Las que no son </a:t>
            </a:r>
            <a:r>
              <a:rPr lang="en-GB" sz="1500" dirty="0" err="1"/>
              <a:t>oficiales</a:t>
            </a:r>
            <a:r>
              <a:rPr lang="en-GB" sz="1500" dirty="0"/>
              <a:t> </a:t>
            </a:r>
            <a:r>
              <a:rPr lang="en-GB" sz="1500" dirty="0" err="1"/>
              <a:t>viven</a:t>
            </a:r>
            <a:r>
              <a:rPr lang="en-GB" sz="1500" dirty="0"/>
              <a:t> </a:t>
            </a:r>
            <a:r>
              <a:rPr lang="en-GB" sz="1500" dirty="0" err="1"/>
              <a:t>en</a:t>
            </a:r>
            <a:r>
              <a:rPr lang="en-GB" sz="1500" dirty="0"/>
              <a:t> un Segundo </a:t>
            </a:r>
            <a:r>
              <a:rPr lang="en-GB" sz="1500" dirty="0" err="1"/>
              <a:t>nivel</a:t>
            </a:r>
            <a:r>
              <a:rPr lang="en-GB" sz="1500" dirty="0"/>
              <a:t> (por </a:t>
            </a:r>
            <a:r>
              <a:rPr lang="en-GB" sz="1500" dirty="0" err="1"/>
              <a:t>ejemplo</a:t>
            </a:r>
            <a:r>
              <a:rPr lang="en-GB" sz="1500" dirty="0"/>
              <a:t> las que </a:t>
            </a:r>
            <a:r>
              <a:rPr lang="en-GB" sz="1500" dirty="0" err="1"/>
              <a:t>tu</a:t>
            </a:r>
            <a:r>
              <a:rPr lang="en-GB" sz="1500" dirty="0"/>
              <a:t> crees)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C801BE2-9377-0A48-AEB9-36C2B5E48F0B}"/>
              </a:ext>
            </a:extLst>
          </p:cNvPr>
          <p:cNvCxnSpPr>
            <a:cxnSpLocks/>
            <a:stCxn id="8" idx="3"/>
            <a:endCxn id="39" idx="0"/>
          </p:cNvCxnSpPr>
          <p:nvPr/>
        </p:nvCxnSpPr>
        <p:spPr>
          <a:xfrm rot="5400000">
            <a:off x="4747124" y="1751899"/>
            <a:ext cx="218677" cy="2824172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3C4E048C-2C3F-294A-B643-38933126E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75595" y="1753457"/>
            <a:ext cx="218677" cy="2824172"/>
          </a:xfrm>
          <a:prstGeom prst="bentConnector3">
            <a:avLst>
              <a:gd name="adj1" fmla="val 50000"/>
            </a:avLst>
          </a:prstGeom>
          <a:ln w="19050">
            <a:solidFill>
              <a:srgbClr val="343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CB8081-B784-5045-8905-DD22A4C68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581" y="3265385"/>
            <a:ext cx="439596" cy="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6" grpId="0" animBg="1"/>
      <p:bldP spid="39" grpId="0"/>
      <p:bldP spid="40" grpId="0"/>
      <p:bldP spid="41" grpId="0" animBg="1"/>
      <p:bldP spid="43" grpId="0" animBg="1"/>
      <p:bldP spid="44" grpId="0" animBg="1"/>
      <p:bldP spid="45" grpId="0"/>
      <p:bldP spid="47" grpId="0" animBg="1"/>
      <p:bldP spid="48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Nombre y etiquetado de imágenes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Recuperar imágenes de un repositorio es tan sencillo como proporcionar el nombre de la imagen y la etiqueta (</a:t>
            </a:r>
            <a:r>
              <a:rPr lang="es-ES_tradnl" dirty="0" err="1"/>
              <a:t>version</a:t>
            </a:r>
            <a:r>
              <a:rPr lang="es-ES_tradnl" dirty="0"/>
              <a:t>) de la misma separados por dos puntos.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1080656" y="3278906"/>
            <a:ext cx="5080000" cy="3149600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bg1"/>
                </a:solidFill>
              </a:rPr>
              <a:t>Si no especifica una etiqueta de imagen después del nombre del repositorio, </a:t>
            </a:r>
            <a:r>
              <a:rPr lang="es-ES_tradnl" b="1" dirty="0" err="1">
                <a:solidFill>
                  <a:schemeClr val="bg1"/>
                </a:solidFill>
              </a:rPr>
              <a:t>Docker</a:t>
            </a:r>
            <a:r>
              <a:rPr lang="es-ES_tradnl" dirty="0">
                <a:solidFill>
                  <a:schemeClr val="bg1"/>
                </a:solidFill>
              </a:rPr>
              <a:t> asumirá que se refiere a la imagen etiquetada como la última (</a:t>
            </a:r>
            <a:r>
              <a:rPr lang="es-ES_tradnl" b="1" dirty="0" err="1">
                <a:solidFill>
                  <a:schemeClr val="bg1"/>
                </a:solidFill>
              </a:rPr>
              <a:t>latest</a:t>
            </a:r>
            <a:r>
              <a:rPr lang="es-ES_tradnl" dirty="0">
                <a:solidFill>
                  <a:schemeClr val="bg1"/>
                </a:solidFill>
              </a:rPr>
              <a:t>). Si el repositorio no tiene una imagen etiquetada como última, el comando fallará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BE3978-D1C7-E945-8D16-C720E14B8469}"/>
              </a:ext>
            </a:extLst>
          </p:cNvPr>
          <p:cNvSpPr/>
          <p:nvPr/>
        </p:nvSpPr>
        <p:spPr>
          <a:xfrm>
            <a:off x="6410036" y="3278906"/>
            <a:ext cx="5080000" cy="3149600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bg1"/>
                </a:solidFill>
              </a:rPr>
              <a:t>La última etiqueta no tiene poderes mágicos. El hecho de que una imagen esté etiquetada como la última no garantiza que sea la imagen más reciente en un repositorio.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06CEB0-A4BE-A548-863B-9A2A5CC2584C}"/>
              </a:ext>
            </a:extLst>
          </p:cNvPr>
          <p:cNvSpPr/>
          <p:nvPr/>
        </p:nvSpPr>
        <p:spPr>
          <a:xfrm>
            <a:off x="3299324" y="2256959"/>
            <a:ext cx="5262979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repository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&gt;:&lt;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830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Pull</a:t>
            </a:r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 de imágenes a través del </a:t>
            </a:r>
            <a:r>
              <a:rPr lang="es-ES_tradnl" sz="5333" spc="-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digest</a:t>
            </a:r>
            <a:endParaRPr lang="es-ES_tradnl" sz="5333" spc="-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Todas las imágenes tienen generado un hash en base al contenido de la imagen.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1080656" y="3721394"/>
            <a:ext cx="5080000" cy="270711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Es imposible cambiar el contenido de la imagen sin que el hash (</a:t>
            </a:r>
            <a:r>
              <a:rPr lang="es-ES_tradnl" b="1" dirty="0" err="1"/>
              <a:t>digest</a:t>
            </a:r>
            <a:r>
              <a:rPr lang="es-ES_tradnl" dirty="0"/>
              <a:t>) se vea alterado.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BE3978-D1C7-E945-8D16-C720E14B8469}"/>
              </a:ext>
            </a:extLst>
          </p:cNvPr>
          <p:cNvSpPr/>
          <p:nvPr/>
        </p:nvSpPr>
        <p:spPr>
          <a:xfrm>
            <a:off x="6410036" y="3721393"/>
            <a:ext cx="5080000" cy="270711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Esto significa que es la forma más segura de referirse a la versión de una imagen, más que a su etiqueta, la cual no puede ser siempre fiel a su contenido.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53138-CCED-674F-BB67-2D8F12070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64" y="1795736"/>
            <a:ext cx="8842743" cy="16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Autofit/>
          </a:bodyPr>
          <a:lstStyle/>
          <a:p>
            <a:r>
              <a:rPr lang="es-ES_tradnl" sz="4800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 Y si quiero crear mi propia imagen?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Puedo definir mi propia imagen creando un </a:t>
            </a:r>
            <a:r>
              <a:rPr lang="es-ES_tradnl" dirty="0" err="1"/>
              <a:t>Dockerfile</a:t>
            </a:r>
            <a:r>
              <a:rPr lang="es-ES_tradnl" dirty="0"/>
              <a:t>: un archivo de texto plano en el que indicamos el contenido de nuestra aplicación, así como las dependencias necesarias.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76544-FBE3-FA4E-9BDE-B4FEC665F47D}"/>
              </a:ext>
            </a:extLst>
          </p:cNvPr>
          <p:cNvSpPr txBox="1"/>
          <p:nvPr/>
        </p:nvSpPr>
        <p:spPr>
          <a:xfrm>
            <a:off x="1259994" y="2985655"/>
            <a:ext cx="24714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FROM node </a:t>
            </a:r>
          </a:p>
          <a:p>
            <a:endParaRPr lang="en-GB" sz="1400" dirty="0"/>
          </a:p>
          <a:p>
            <a:r>
              <a:rPr lang="en-GB" sz="1400" dirty="0"/>
              <a:t>WORKDIR /opt/back </a:t>
            </a:r>
          </a:p>
          <a:p>
            <a:endParaRPr lang="en-GB" sz="1400" dirty="0"/>
          </a:p>
          <a:p>
            <a:r>
              <a:rPr lang="en-GB" sz="1400" dirty="0"/>
              <a:t>COPY . . </a:t>
            </a:r>
          </a:p>
          <a:p>
            <a:endParaRPr lang="en-GB" sz="1400" dirty="0"/>
          </a:p>
          <a:p>
            <a:r>
              <a:rPr lang="en-GB" sz="1400" dirty="0"/>
              <a:t>RUN </a:t>
            </a:r>
            <a:r>
              <a:rPr lang="en-GB" sz="1400" dirty="0" err="1"/>
              <a:t>npm</a:t>
            </a:r>
            <a:r>
              <a:rPr lang="en-GB" sz="1400" dirty="0"/>
              <a:t> install </a:t>
            </a:r>
          </a:p>
          <a:p>
            <a:endParaRPr lang="en-GB" sz="1400" dirty="0"/>
          </a:p>
          <a:p>
            <a:r>
              <a:rPr lang="en-GB" sz="1400" dirty="0"/>
              <a:t>EXPOSE 3000 </a:t>
            </a:r>
          </a:p>
          <a:p>
            <a:endParaRPr lang="en-GB" sz="1400" dirty="0"/>
          </a:p>
          <a:p>
            <a:r>
              <a:rPr lang="en-GB" sz="1400" dirty="0"/>
              <a:t>ENTRYPOINT ["</a:t>
            </a:r>
            <a:r>
              <a:rPr lang="en-GB" sz="1400" dirty="0" err="1"/>
              <a:t>npm</a:t>
            </a:r>
            <a:r>
              <a:rPr lang="en-GB" sz="1400" dirty="0"/>
              <a:t>", "start"]</a:t>
            </a:r>
            <a:endParaRPr lang="es-ES_tradnl" sz="1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AE2ADA2-4F5F-084F-A3DB-D007D9F9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83" y="2531125"/>
            <a:ext cx="3371272" cy="337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491FA-AADD-3740-9A9E-34A03EA33F0E}"/>
              </a:ext>
            </a:extLst>
          </p:cNvPr>
          <p:cNvSpPr txBox="1"/>
          <p:nvPr/>
        </p:nvSpPr>
        <p:spPr>
          <a:xfrm>
            <a:off x="1062182" y="2105889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007661"/>
                </a:solidFill>
              </a:rPr>
              <a:t>Ejemplo API </a:t>
            </a:r>
            <a:r>
              <a:rPr lang="es-ES_tradnl" b="1" dirty="0" err="1">
                <a:solidFill>
                  <a:srgbClr val="007661"/>
                </a:solidFill>
              </a:rPr>
              <a:t>Rest</a:t>
            </a:r>
            <a:r>
              <a:rPr lang="es-ES_tradnl" b="1" dirty="0">
                <a:solidFill>
                  <a:srgbClr val="007661"/>
                </a:solidFill>
              </a:rPr>
              <a:t> </a:t>
            </a:r>
            <a:r>
              <a:rPr lang="es-ES_tradnl" b="1" dirty="0" err="1">
                <a:solidFill>
                  <a:srgbClr val="007661"/>
                </a:solidFill>
              </a:rPr>
              <a:t>node</a:t>
            </a:r>
            <a:endParaRPr lang="es-ES_tradnl" b="1" dirty="0">
              <a:solidFill>
                <a:srgbClr val="00766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52477-81EA-1A4A-A976-E8EC3D31458B}"/>
              </a:ext>
            </a:extLst>
          </p:cNvPr>
          <p:cNvSpPr txBox="1"/>
          <p:nvPr/>
        </p:nvSpPr>
        <p:spPr>
          <a:xfrm>
            <a:off x="1062181" y="5987595"/>
            <a:ext cx="258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err="1">
                <a:solidFill>
                  <a:srgbClr val="494738"/>
                </a:solidFill>
              </a:rPr>
              <a:t>Dockerfile</a:t>
            </a:r>
            <a:endParaRPr lang="es-ES_tradnl" sz="1400" dirty="0">
              <a:solidFill>
                <a:srgbClr val="494738"/>
              </a:solidFill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1893E3FF-04A6-6249-A4A9-3DC2C6AF715A}"/>
              </a:ext>
            </a:extLst>
          </p:cNvPr>
          <p:cNvSpPr txBox="1"/>
          <p:nvPr/>
        </p:nvSpPr>
        <p:spPr>
          <a:xfrm>
            <a:off x="4027055" y="2985655"/>
            <a:ext cx="4529923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Especificamos la imagen base de </a:t>
            </a:r>
            <a:r>
              <a:rPr lang="es-E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nodejs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638CA509-169A-B745-8E90-F54913014AF9}"/>
              </a:ext>
            </a:extLst>
          </p:cNvPr>
          <p:cNvSpPr txBox="1"/>
          <p:nvPr/>
        </p:nvSpPr>
        <p:spPr>
          <a:xfrm>
            <a:off x="4027053" y="3390271"/>
            <a:ext cx="5252413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Establecemos el directorio de trabajo como /</a:t>
            </a:r>
            <a:r>
              <a:rPr lang="es-E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</a:t>
            </a:r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/back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6FA76B31-661E-C24F-9E6A-96F0BD551F84}"/>
              </a:ext>
            </a:extLst>
          </p:cNvPr>
          <p:cNvSpPr txBox="1"/>
          <p:nvPr/>
        </p:nvSpPr>
        <p:spPr>
          <a:xfrm>
            <a:off x="4027054" y="3807857"/>
            <a:ext cx="7318279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Copiamos el contenido del contenedor, al directorio de trabajo /</a:t>
            </a:r>
            <a:r>
              <a:rPr lang="es-E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</a:t>
            </a:r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/back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5A07D3A3-6B88-A54A-9257-8813B8160C69}"/>
              </a:ext>
            </a:extLst>
          </p:cNvPr>
          <p:cNvSpPr txBox="1"/>
          <p:nvPr/>
        </p:nvSpPr>
        <p:spPr>
          <a:xfrm>
            <a:off x="4027054" y="4234676"/>
            <a:ext cx="306236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Instalamos las dependencias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553A73CF-4D2A-6A45-BBC4-9AEC66716A6C}"/>
              </a:ext>
            </a:extLst>
          </p:cNvPr>
          <p:cNvSpPr txBox="1"/>
          <p:nvPr/>
        </p:nvSpPr>
        <p:spPr>
          <a:xfrm>
            <a:off x="4043216" y="4648605"/>
            <a:ext cx="5834562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Informamos de cual es el puerto que expondrá nuestra app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AF24AED-C6BF-8A41-B450-6BFF3B1D33F0}"/>
              </a:ext>
            </a:extLst>
          </p:cNvPr>
          <p:cNvSpPr txBox="1"/>
          <p:nvPr/>
        </p:nvSpPr>
        <p:spPr>
          <a:xfrm>
            <a:off x="4043216" y="5109314"/>
            <a:ext cx="680540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l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Arrancamos nuestro contenedor (arrancamos el servidor de </a:t>
            </a:r>
            <a:r>
              <a:rPr lang="es-E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</a:t>
            </a:r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863599" y="1347990"/>
            <a:ext cx="37262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/>
              <a:t>Crea un contenedor llamado </a:t>
            </a:r>
            <a:r>
              <a:rPr lang="en-ES" sz="2000" b="1"/>
              <a:t>lemoncoders-web</a:t>
            </a:r>
            <a:r>
              <a:rPr lang="en-ES" sz="2000"/>
              <a:t>, con </a:t>
            </a:r>
            <a:r>
              <a:rPr lang="en-ES" sz="2000" b="1"/>
              <a:t>Nginx</a:t>
            </a:r>
            <a:r>
              <a:rPr lang="en-ES" sz="2000"/>
              <a:t>, </a:t>
            </a:r>
            <a:r>
              <a:rPr lang="en-ES" sz="2000" b="1"/>
              <a:t>accesible desde </a:t>
            </a:r>
            <a:r>
              <a:rPr lang="en-ES" sz="2000" b="1">
                <a:hlinkClick r:id="rId3"/>
              </a:rPr>
              <a:t>http://localhost:9999</a:t>
            </a:r>
            <a:r>
              <a:rPr lang="en-ES" sz="2000" b="1"/>
              <a:t> </a:t>
            </a:r>
          </a:p>
          <a:p>
            <a:endParaRPr lang="en-ES" sz="2000"/>
          </a:p>
          <a:p>
            <a:r>
              <a:rPr lang="en-ES" sz="2000" b="1"/>
              <a:t>Copia el contenido de la carpeta lemoncoders-web </a:t>
            </a:r>
            <a:r>
              <a:rPr lang="en-ES" sz="2000"/>
              <a:t>de la unidad en la ruta que sirve este servidor.</a:t>
            </a:r>
          </a:p>
          <a:p>
            <a:endParaRPr lang="en-ES" sz="2000"/>
          </a:p>
          <a:p>
            <a:r>
              <a:rPr lang="en-ES" sz="2000" b="1"/>
              <a:t>Ejecuta ls desde fuera </a:t>
            </a:r>
            <a:r>
              <a:rPr lang="en-ES" sz="2000"/>
              <a:t>para ver que el contenido se ha copiado correctamente.</a:t>
            </a:r>
          </a:p>
          <a:p>
            <a:endParaRPr lang="en-ES" sz="2000"/>
          </a:p>
          <a:p>
            <a:r>
              <a:rPr lang="en-ES" sz="2000" b="1"/>
              <a:t>Accede a través del navegador </a:t>
            </a:r>
            <a:r>
              <a:rPr lang="en-ES" sz="2000"/>
              <a:t>de tu máquina.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4833871" y="1336366"/>
            <a:ext cx="150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/>
              <a:t>Resultado: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199184-2020-1646-8333-550EFE3950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49987" y="1582587"/>
            <a:ext cx="7642013" cy="54559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989479-B689-C349-B942-634034B5CC69}"/>
              </a:ext>
            </a:extLst>
          </p:cNvPr>
          <p:cNvCxnSpPr/>
          <p:nvPr/>
        </p:nvCxnSpPr>
        <p:spPr>
          <a:xfrm flipH="1">
            <a:off x="6832808" y="2335369"/>
            <a:ext cx="662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4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>
                <a:solidFill>
                  <a:srgbClr val="242415"/>
                </a:solidFill>
                <a:latin typeface="Montserrat SemiBold" panose="00000700000000000000" pitchFamily="2" charset="0"/>
              </a:rPr>
              <a:t>Eliminando imágenes</a:t>
            </a:r>
            <a:endParaRPr lang="es-ES_tradnl" sz="5333" spc="-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Cuando ya no necesites una imagen en el host de </a:t>
            </a:r>
            <a:r>
              <a:rPr lang="es-ES_tradnl" dirty="0" err="1"/>
              <a:t>Docker</a:t>
            </a:r>
            <a:r>
              <a:rPr lang="es-ES_tradnl" dirty="0"/>
              <a:t>, puedes eliminarla con el siguiente comando.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1080656" y="3157870"/>
            <a:ext cx="5080000" cy="3270635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/>
              <a:t>Eliminar una imagen eliminará la imagen y todas sus capas de su host </a:t>
            </a:r>
            <a:r>
              <a:rPr lang="es-ES_tradnl" sz="2000" b="1" dirty="0" err="1"/>
              <a:t>Docker</a:t>
            </a:r>
            <a:r>
              <a:rPr lang="es-ES_tradnl" sz="2000" dirty="0"/>
              <a:t>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BE3978-D1C7-E945-8D16-C720E14B8469}"/>
              </a:ext>
            </a:extLst>
          </p:cNvPr>
          <p:cNvSpPr/>
          <p:nvPr/>
        </p:nvSpPr>
        <p:spPr>
          <a:xfrm>
            <a:off x="6410036" y="3157871"/>
            <a:ext cx="5080000" cy="3270634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/>
              <a:t>Si una capa de imagen es compartida por más de una imagen, esa capa no se eliminará hasta que se hayan eliminado todas las imágenes que hacen referencia a ella.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91C71-64A6-474C-801B-FF035E70E1DC}"/>
              </a:ext>
            </a:extLst>
          </p:cNvPr>
          <p:cNvSpPr/>
          <p:nvPr/>
        </p:nvSpPr>
        <p:spPr>
          <a:xfrm>
            <a:off x="4945685" y="1759473"/>
            <a:ext cx="2300630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endParaRPr lang="es-ES_tradnl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F7F479-796C-514B-B1F3-56A544CE5569}"/>
              </a:ext>
            </a:extLst>
          </p:cNvPr>
          <p:cNvSpPr/>
          <p:nvPr/>
        </p:nvSpPr>
        <p:spPr>
          <a:xfrm>
            <a:off x="4734088" y="2258616"/>
            <a:ext cx="2723823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s-ES_tradnl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  <a:endParaRPr lang="es-ES_tradnl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7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863599" y="1216042"/>
            <a:ext cx="10993968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Una imagen es la plantilla que utilizamos para crear contenedores</a:t>
            </a:r>
            <a:endParaRPr lang="es-ES_tradnl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425487-BD9E-294A-AAA9-64275032B502}"/>
              </a:ext>
            </a:extLst>
          </p:cNvPr>
          <p:cNvSpPr/>
          <p:nvPr/>
        </p:nvSpPr>
        <p:spPr>
          <a:xfrm>
            <a:off x="863599" y="2322521"/>
            <a:ext cx="10993968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Las imagenes están compuestas de capas que se pueden compartir entre múltiples imágenes</a:t>
            </a:r>
            <a:endParaRPr lang="es-ES_tradnl" i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863599" y="3429000"/>
            <a:ext cx="10993968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El acto de descargarlas para poder ejecutarlas se le conoce como pulling.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863599" y="4535479"/>
            <a:ext cx="10993968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El lugar donde viven las imágenes se llamanan registries.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863599" y="5641958"/>
            <a:ext cx="10993968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Los registros están compuestos de repositorios y estos pueden ser oficiales y no oficiales.</a:t>
            </a:r>
          </a:p>
        </p:txBody>
      </p:sp>
    </p:spTree>
    <p:extLst>
      <p:ext uri="{BB962C8B-B14F-4D97-AF65-F5344CB8AC3E}">
        <p14:creationId xmlns:p14="http://schemas.microsoft.com/office/powerpoint/2010/main" val="12727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87" y="1051667"/>
            <a:ext cx="5080000" cy="28575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5902332" y="2156079"/>
            <a:ext cx="336000" cy="564682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3190275" y="4058887"/>
            <a:ext cx="5811451" cy="950543"/>
          </a:xfrm>
          <a:prstGeom prst="rect">
            <a:avLst/>
          </a:prstGeom>
        </p:spPr>
        <p:txBody>
          <a:bodyPr vert="horz" wrap="square" lIns="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120648" algn="l"/>
              </a:tabLst>
            </a:pPr>
            <a:r>
              <a:rPr lang="en-US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5333" spc="-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425560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863599" y="1098200"/>
            <a:ext cx="2373661" cy="535061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images</a:t>
            </a:r>
            <a:endParaRPr lang="es-ES_tradnl" sz="1867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3374103" y="1098200"/>
            <a:ext cx="8483464" cy="53506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867" dirty="0"/>
              <a:t>Lista las imágenes descargadas en tu máquina local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863599" y="1732048"/>
            <a:ext cx="2373661" cy="535061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pull</a:t>
            </a:r>
            <a:endParaRPr lang="es-ES_tradnl" sz="1867" b="1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3374103" y="1734024"/>
            <a:ext cx="8483464" cy="53506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Descarga</a:t>
            </a:r>
            <a:r>
              <a:rPr lang="en-GB" dirty="0"/>
              <a:t> una imagen de un </a:t>
            </a:r>
            <a:r>
              <a:rPr lang="en-GB" dirty="0" err="1"/>
              <a:t>registro</a:t>
            </a:r>
            <a:r>
              <a:rPr lang="en-GB" dirty="0"/>
              <a:t> a </a:t>
            </a:r>
            <a:r>
              <a:rPr lang="en-GB" dirty="0" err="1"/>
              <a:t>tu</a:t>
            </a:r>
            <a:r>
              <a:rPr lang="en-GB" dirty="0"/>
              <a:t> local (por </a:t>
            </a:r>
            <a:r>
              <a:rPr lang="en-GB" dirty="0" err="1"/>
              <a:t>defecto</a:t>
            </a:r>
            <a:r>
              <a:rPr lang="en-GB" dirty="0"/>
              <a:t> Docker Hub)</a:t>
            </a:r>
            <a:endParaRPr lang="es-ES_tradnl" sz="1867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863599" y="2365896"/>
            <a:ext cx="2373661" cy="639651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search</a:t>
            </a:r>
            <a:endParaRPr lang="es-ES_tradnl" sz="1867" b="1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3374103" y="2343623"/>
            <a:ext cx="8483464" cy="63965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Busca</a:t>
            </a:r>
            <a:r>
              <a:rPr lang="en-GB" dirty="0"/>
              <a:t> </a:t>
            </a:r>
            <a:r>
              <a:rPr lang="en-GB" dirty="0" err="1"/>
              <a:t>imágenes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Docker Hub</a:t>
            </a:r>
            <a:endParaRPr lang="es-ES_tradnl" sz="1867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863599" y="3104333"/>
            <a:ext cx="2373661" cy="710939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build</a:t>
            </a:r>
            <a:endParaRPr lang="es-ES_tradnl" sz="1867" b="1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3374103" y="3087863"/>
            <a:ext cx="8483464" cy="710939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Genera una </a:t>
            </a:r>
            <a:r>
              <a:rPr lang="en-GB" dirty="0" err="1"/>
              <a:t>nueva</a:t>
            </a:r>
            <a:r>
              <a:rPr lang="en-GB" dirty="0"/>
              <a:t> imagen </a:t>
            </a:r>
            <a:r>
              <a:rPr lang="en-GB" dirty="0" err="1"/>
              <a:t>en</a:t>
            </a:r>
            <a:r>
              <a:rPr lang="en-GB" dirty="0"/>
              <a:t> base a un </a:t>
            </a:r>
            <a:r>
              <a:rPr lang="en-GB" dirty="0" err="1"/>
              <a:t>Dockerfile</a:t>
            </a:r>
            <a:endParaRPr lang="es-ES_tradnl" sz="1867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339BEC-3D4C-644F-B8DC-F4D51233F39A}"/>
              </a:ext>
            </a:extLst>
          </p:cNvPr>
          <p:cNvSpPr/>
          <p:nvPr/>
        </p:nvSpPr>
        <p:spPr>
          <a:xfrm>
            <a:off x="863599" y="3914059"/>
            <a:ext cx="2373661" cy="612084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history</a:t>
            </a:r>
            <a:endParaRPr lang="es-ES_tradnl" sz="1867" b="1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4068B0-6878-7B4A-B59C-2EDC72560559}"/>
              </a:ext>
            </a:extLst>
          </p:cNvPr>
          <p:cNvSpPr/>
          <p:nvPr/>
        </p:nvSpPr>
        <p:spPr>
          <a:xfrm>
            <a:off x="3374103" y="3897647"/>
            <a:ext cx="8483464" cy="612084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Lista </a:t>
            </a:r>
            <a:r>
              <a:rPr lang="en-GB" dirty="0" err="1"/>
              <a:t>todos</a:t>
            </a:r>
            <a:r>
              <a:rPr lang="en-GB" dirty="0"/>
              <a:t> los </a:t>
            </a:r>
            <a:r>
              <a:rPr lang="en-GB" dirty="0" err="1"/>
              <a:t>cambios</a:t>
            </a:r>
            <a:r>
              <a:rPr lang="en-GB" dirty="0"/>
              <a:t> que se </a:t>
            </a:r>
            <a:r>
              <a:rPr lang="en-GB" dirty="0" err="1"/>
              <a:t>han</a:t>
            </a:r>
            <a:r>
              <a:rPr lang="en-GB" dirty="0"/>
              <a:t> </a:t>
            </a:r>
            <a:r>
              <a:rPr lang="en-GB" dirty="0" err="1"/>
              <a:t>hecho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construcción</a:t>
            </a:r>
            <a:r>
              <a:rPr lang="en-GB" dirty="0"/>
              <a:t> de la imagen.</a:t>
            </a:r>
            <a:endParaRPr lang="es-ES_tradnl" sz="1867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239FF-ECC3-3D48-9335-98474E81559A}"/>
              </a:ext>
            </a:extLst>
          </p:cNvPr>
          <p:cNvSpPr/>
          <p:nvPr/>
        </p:nvSpPr>
        <p:spPr>
          <a:xfrm>
            <a:off x="863599" y="4624930"/>
            <a:ext cx="2373661" cy="612084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inspect</a:t>
            </a:r>
            <a:endParaRPr lang="es-ES_tradnl" sz="1867" b="1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0E0C76-3C7A-8346-B396-9548A3ED42D4}"/>
              </a:ext>
            </a:extLst>
          </p:cNvPr>
          <p:cNvSpPr/>
          <p:nvPr/>
        </p:nvSpPr>
        <p:spPr>
          <a:xfrm>
            <a:off x="3360993" y="4616725"/>
            <a:ext cx="8483464" cy="612084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Devuelve</a:t>
            </a:r>
            <a:r>
              <a:rPr lang="en-GB" dirty="0"/>
              <a:t> </a:t>
            </a:r>
            <a:r>
              <a:rPr lang="en-GB" dirty="0" err="1"/>
              <a:t>información</a:t>
            </a:r>
            <a:r>
              <a:rPr lang="en-GB" dirty="0"/>
              <a:t> a bajo </a:t>
            </a:r>
            <a:r>
              <a:rPr lang="en-GB" dirty="0" err="1"/>
              <a:t>nivel</a:t>
            </a:r>
            <a:r>
              <a:rPr lang="en-GB" dirty="0"/>
              <a:t> de </a:t>
            </a:r>
            <a:r>
              <a:rPr lang="en-GB" dirty="0" err="1"/>
              <a:t>objetos</a:t>
            </a:r>
            <a:r>
              <a:rPr lang="en-GB" dirty="0"/>
              <a:t> de Docker, </a:t>
            </a:r>
            <a:r>
              <a:rPr lang="en-GB" dirty="0" err="1"/>
              <a:t>como</a:t>
            </a:r>
            <a:r>
              <a:rPr lang="en-GB" dirty="0"/>
              <a:t> de las </a:t>
            </a:r>
            <a:r>
              <a:rPr lang="en-GB" dirty="0" err="1"/>
              <a:t>imágenes</a:t>
            </a:r>
            <a:r>
              <a:rPr lang="en-GB" dirty="0"/>
              <a:t>.</a:t>
            </a:r>
            <a:endParaRPr lang="es-ES_tradnl" sz="1867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22F3E4-E384-DD4F-8391-3E60F8A027DE}"/>
              </a:ext>
            </a:extLst>
          </p:cNvPr>
          <p:cNvSpPr/>
          <p:nvPr/>
        </p:nvSpPr>
        <p:spPr>
          <a:xfrm>
            <a:off x="863599" y="5335799"/>
            <a:ext cx="2373661" cy="612084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manifest</a:t>
            </a:r>
            <a:endParaRPr lang="es-ES_tradnl" sz="1867" b="1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F137456-8881-AD41-8208-F4CA0103EBC1}"/>
              </a:ext>
            </a:extLst>
          </p:cNvPr>
          <p:cNvSpPr/>
          <p:nvPr/>
        </p:nvSpPr>
        <p:spPr>
          <a:xfrm>
            <a:off x="3360993" y="5335799"/>
            <a:ext cx="8483464" cy="612084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(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fase</a:t>
            </a:r>
            <a:r>
              <a:rPr lang="en-GB" dirty="0"/>
              <a:t> experimental):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muestra</a:t>
            </a:r>
            <a:r>
              <a:rPr lang="en-GB" dirty="0"/>
              <a:t> los </a:t>
            </a:r>
            <a:r>
              <a:rPr lang="en-GB" dirty="0" err="1"/>
              <a:t>detalles</a:t>
            </a:r>
            <a:r>
              <a:rPr lang="en-GB" dirty="0"/>
              <a:t> del </a:t>
            </a:r>
            <a:r>
              <a:rPr lang="en-GB" dirty="0" err="1"/>
              <a:t>manifiesto</a:t>
            </a:r>
            <a:r>
              <a:rPr lang="en-GB" dirty="0"/>
              <a:t> de una imagen.</a:t>
            </a:r>
            <a:endParaRPr lang="es-ES_tradnl" sz="1867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D5A937-B7E8-1348-8FDA-2A464364F88E}"/>
              </a:ext>
            </a:extLst>
          </p:cNvPr>
          <p:cNvSpPr/>
          <p:nvPr/>
        </p:nvSpPr>
        <p:spPr>
          <a:xfrm>
            <a:off x="863599" y="6046669"/>
            <a:ext cx="2373661" cy="612084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67" b="1" dirty="0" err="1"/>
              <a:t>docker</a:t>
            </a:r>
            <a:r>
              <a:rPr lang="es-ES_tradnl" sz="1867" b="1" dirty="0"/>
              <a:t> </a:t>
            </a:r>
            <a:r>
              <a:rPr lang="es-ES_tradnl" sz="1867" b="1" dirty="0" err="1"/>
              <a:t>rmi</a:t>
            </a:r>
            <a:endParaRPr lang="es-ES_tradnl" sz="1867" b="1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D53E8C1-F393-3B4D-8402-80A3D00EFD09}"/>
              </a:ext>
            </a:extLst>
          </p:cNvPr>
          <p:cNvSpPr/>
          <p:nvPr/>
        </p:nvSpPr>
        <p:spPr>
          <a:xfrm>
            <a:off x="3360993" y="6046669"/>
            <a:ext cx="8483464" cy="612084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Elimina</a:t>
            </a:r>
            <a:r>
              <a:rPr lang="en-GB" dirty="0"/>
              <a:t> una imagen por </a:t>
            </a:r>
            <a:r>
              <a:rPr lang="en-GB" dirty="0" err="1"/>
              <a:t>nombre</a:t>
            </a:r>
            <a:r>
              <a:rPr lang="en-GB" dirty="0"/>
              <a:t> o id</a:t>
            </a:r>
            <a:endParaRPr lang="es-ES_tradnl" sz="1867" dirty="0"/>
          </a:p>
        </p:txBody>
      </p:sp>
    </p:spTree>
    <p:extLst>
      <p:ext uri="{BB962C8B-B14F-4D97-AF65-F5344CB8AC3E}">
        <p14:creationId xmlns:p14="http://schemas.microsoft.com/office/powerpoint/2010/main" val="12445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863599" y="1347990"/>
            <a:ext cx="3726288" cy="37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133" dirty="0"/>
              <a:t>Crea una imagen con un servidor web Apache y el mismo contenido que en la carpeta content.</a:t>
            </a:r>
          </a:p>
          <a:p>
            <a:endParaRPr lang="en-ES" sz="2133" dirty="0"/>
          </a:p>
          <a:p>
            <a:r>
              <a:rPr lang="en-ES" sz="2133" dirty="0"/>
              <a:t>Fíjate en el Dockerfile que cree simple-nginx.</a:t>
            </a:r>
          </a:p>
          <a:p>
            <a:endParaRPr lang="en-ES" sz="2133" dirty="0"/>
          </a:p>
          <a:p>
            <a:r>
              <a:rPr lang="en-ES" sz="2133" dirty="0"/>
              <a:t>Usa docker build para crear la imagen llamada </a:t>
            </a:r>
            <a:r>
              <a:rPr lang="en-ES" sz="2133" b="1" dirty="0"/>
              <a:t>simple-apache</a:t>
            </a:r>
            <a:r>
              <a:rPr lang="en-ES" sz="2133" dirty="0"/>
              <a:t>:</a:t>
            </a:r>
            <a:r>
              <a:rPr lang="en-ES" sz="2133" b="1" dirty="0"/>
              <a:t>new</a:t>
            </a:r>
            <a:endParaRPr lang="en-ES" sz="213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4833871" y="1362121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/>
              <a:t>1. Cambiar: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A1E3E-9A6B-7B42-BC4C-2D531151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03" y="1823786"/>
            <a:ext cx="6558627" cy="2669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FE493-9BD2-C040-B82F-EBECCB5518B2}"/>
              </a:ext>
            </a:extLst>
          </p:cNvPr>
          <p:cNvSpPr txBox="1"/>
          <p:nvPr/>
        </p:nvSpPr>
        <p:spPr>
          <a:xfrm>
            <a:off x="4827521" y="4572550"/>
            <a:ext cx="6476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2. Buscar en Docker Hub la imagen de Apache</a:t>
            </a:r>
          </a:p>
          <a:p>
            <a:endParaRPr lang="en-ES" sz="2000" dirty="0"/>
          </a:p>
          <a:p>
            <a:r>
              <a:rPr lang="en-ES" sz="2000" dirty="0"/>
              <a:t>3. Cambiar los valores para que:</a:t>
            </a:r>
          </a:p>
          <a:p>
            <a:r>
              <a:rPr lang="en-ES" sz="2000" dirty="0"/>
              <a:t>     3.1 La imagen base sea este otro servidor</a:t>
            </a:r>
          </a:p>
          <a:p>
            <a:r>
              <a:rPr lang="en-ES" sz="2000" dirty="0"/>
              <a:t>     3.2 El contenido se copie donde apache sirve los archivos.</a:t>
            </a:r>
          </a:p>
          <a:p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257917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863599" y="1449388"/>
            <a:ext cx="3726288" cy="304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133" dirty="0"/>
              <a:t>Ejecutar tu nueva imagen</a:t>
            </a:r>
          </a:p>
          <a:p>
            <a:endParaRPr lang="en-ES" sz="2133" dirty="0"/>
          </a:p>
          <a:p>
            <a:r>
              <a:rPr lang="en-ES" sz="2133" dirty="0"/>
              <a:t>El contenedor se debe llamar </a:t>
            </a:r>
            <a:r>
              <a:rPr lang="en-ES" sz="2133" b="1" dirty="0"/>
              <a:t>my_apache</a:t>
            </a:r>
            <a:endParaRPr lang="en-ES" sz="2133" dirty="0"/>
          </a:p>
          <a:p>
            <a:endParaRPr lang="en-ES" sz="2133" dirty="0"/>
          </a:p>
          <a:p>
            <a:r>
              <a:rPr lang="en-ES" sz="2133" dirty="0"/>
              <a:t>Debes usar el </a:t>
            </a:r>
            <a:r>
              <a:rPr lang="en-ES" sz="2133" b="1" dirty="0"/>
              <a:t>puerto 5050 de tu localhost</a:t>
            </a:r>
            <a:r>
              <a:rPr lang="en-ES" sz="2133" dirty="0"/>
              <a:t> para poder acceder a él.</a:t>
            </a:r>
          </a:p>
          <a:p>
            <a:endParaRPr lang="en-ES" sz="213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4789416" y="1449388"/>
            <a:ext cx="150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/>
              <a:t>Resultado: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BA9E3-F633-1C4E-9FDD-C218867C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16" y="1911053"/>
            <a:ext cx="6840738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863599" y="3075057"/>
            <a:ext cx="4086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000" dirty="0"/>
              <a:t>Averiguar cuántas capas tiene mi nueva imagen</a:t>
            </a:r>
          </a:p>
        </p:txBody>
      </p:sp>
      <p:pic>
        <p:nvPicPr>
          <p:cNvPr id="1026" name="Picture 2" descr="Confused Good Question GIF by Choice Hotels">
            <a:extLst>
              <a:ext uri="{FF2B5EF4-FFF2-40B4-BE49-F238E27FC236}">
                <a16:creationId xmlns:a16="http://schemas.microsoft.com/office/drawing/2014/main" id="{2F44EB07-75B5-024B-9437-2598B9F8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35" y="1078707"/>
            <a:ext cx="5670632" cy="56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6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6056" y="559435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pPr algn="ctr"/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0FC3CD-368C-5B43-B42A-50DF06DD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08" y="2199105"/>
            <a:ext cx="4304664" cy="235685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CB1AB0-A778-3B47-B6AF-60816036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49" y="2010607"/>
            <a:ext cx="2638280" cy="263828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5B9E759-960B-A24B-84D1-C4799EF6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7" y="4766749"/>
            <a:ext cx="457200" cy="4572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FEFBC36-EA16-104A-90EF-656AD68F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200" y="4779204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CEC19-A40E-DA49-96F3-9A845D4FE7C4}"/>
              </a:ext>
            </a:extLst>
          </p:cNvPr>
          <p:cNvSpPr txBox="1"/>
          <p:nvPr/>
        </p:nvSpPr>
        <p:spPr>
          <a:xfrm>
            <a:off x="2518018" y="4775188"/>
            <a:ext cx="303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@</a:t>
            </a:r>
            <a:r>
              <a:rPr lang="es-ES" sz="2400" dirty="0" err="1"/>
              <a:t>lemoncoders</a:t>
            </a:r>
            <a:endParaRPr lang="es-E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DE6F3-269C-F743-88F2-FAC1741DDB61}"/>
              </a:ext>
            </a:extLst>
          </p:cNvPr>
          <p:cNvSpPr txBox="1"/>
          <p:nvPr/>
        </p:nvSpPr>
        <p:spPr>
          <a:xfrm>
            <a:off x="7710904" y="4731507"/>
            <a:ext cx="303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@</a:t>
            </a:r>
            <a:r>
              <a:rPr lang="es-ES" sz="2400" dirty="0" err="1"/>
              <a:t>basefactorteam</a:t>
            </a:r>
            <a:endParaRPr lang="es-ES" sz="240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EB1F79-7C05-BB4C-AC95-2D9EBD5E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871" y="5472815"/>
            <a:ext cx="651735" cy="651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8DCCC-E41E-1B43-955E-4B223325C65D}"/>
              </a:ext>
            </a:extLst>
          </p:cNvPr>
          <p:cNvSpPr/>
          <p:nvPr/>
        </p:nvSpPr>
        <p:spPr>
          <a:xfrm>
            <a:off x="4209341" y="5569817"/>
            <a:ext cx="4070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hlinkClick r:id="rId6"/>
              </a:rPr>
              <a:t>https://github.com/lemoncode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847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6D8D39-3CDF-3944-BCA7-419ADF76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91" y="1677026"/>
            <a:ext cx="6362655" cy="41190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34224" y="2905781"/>
            <a:ext cx="372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/>
              <a:t>Eliminar todos los contenedores que tienes ejecutándose en tu máquina.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4833871" y="1430805"/>
            <a:ext cx="150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/>
              <a:t>Resultado: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92598-F314-654B-B76F-BD2E051C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386" y="2996485"/>
            <a:ext cx="5782724" cy="34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4591878"/>
            <a:ext cx="12192000" cy="226612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763674" y="3027901"/>
            <a:ext cx="11093892" cy="1560807"/>
          </a:xfrm>
          <a:prstGeom prst="rect">
            <a:avLst/>
          </a:prstGeom>
        </p:spPr>
        <p:txBody>
          <a:bodyPr vert="horz" wrap="square" lIns="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120648" algn="l"/>
              </a:tabLst>
            </a:pPr>
            <a:r>
              <a:rPr lang="es-ES_tradnl" sz="9600" spc="-400">
                <a:solidFill>
                  <a:srgbClr val="242415"/>
                </a:solidFill>
                <a:latin typeface="Montserrat SemiBold" panose="00000700000000000000" pitchFamily="2" charset="0"/>
              </a:rPr>
              <a:t>Contenedores II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810568" y="4589668"/>
            <a:ext cx="11046997" cy="1008000"/>
          </a:xfrm>
          <a:prstGeom prst="rect">
            <a:avLst/>
          </a:prstGeom>
        </p:spPr>
        <p:txBody>
          <a:bodyPr vert="horz" lIns="0" tIns="60960" rIns="121920" bIns="6096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5333" spc="-267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Trabajando con imágenes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9975483" y="4641482"/>
            <a:ext cx="2269291" cy="21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1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Imágenes de Docker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EAEB706-9909-1445-9113-DBA2B8330515}"/>
              </a:ext>
            </a:extLst>
          </p:cNvPr>
          <p:cNvSpPr/>
          <p:nvPr/>
        </p:nvSpPr>
        <p:spPr>
          <a:xfrm>
            <a:off x="963035" y="1489397"/>
            <a:ext cx="2451371" cy="2236297"/>
          </a:xfrm>
          <a:prstGeom prst="roundRect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BE1BB9-43B2-2F40-9580-02A544FBF077}"/>
              </a:ext>
            </a:extLst>
          </p:cNvPr>
          <p:cNvSpPr/>
          <p:nvPr/>
        </p:nvSpPr>
        <p:spPr>
          <a:xfrm>
            <a:off x="1283260" y="1998476"/>
            <a:ext cx="1780949" cy="405840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Aplicación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A5D612-F902-574F-AB2B-43235AC63F98}"/>
              </a:ext>
            </a:extLst>
          </p:cNvPr>
          <p:cNvSpPr/>
          <p:nvPr/>
        </p:nvSpPr>
        <p:spPr>
          <a:xfrm>
            <a:off x="1283261" y="2457824"/>
            <a:ext cx="1780947" cy="41567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Dependencias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E26D64A-5274-884D-A677-BC68BF9551BA}"/>
              </a:ext>
            </a:extLst>
          </p:cNvPr>
          <p:cNvSpPr/>
          <p:nvPr/>
        </p:nvSpPr>
        <p:spPr>
          <a:xfrm>
            <a:off x="1118681" y="1608081"/>
            <a:ext cx="2101171" cy="1932788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A793A0-A9D0-484D-917F-207991AA87E6}"/>
              </a:ext>
            </a:extLst>
          </p:cNvPr>
          <p:cNvSpPr txBox="1"/>
          <p:nvPr/>
        </p:nvSpPr>
        <p:spPr>
          <a:xfrm>
            <a:off x="1118681" y="1625066"/>
            <a:ext cx="2101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</a:rPr>
              <a:t>IMAGEN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983FC2-E2CA-604B-A9B1-4FCC00F6F217}"/>
              </a:ext>
            </a:extLst>
          </p:cNvPr>
          <p:cNvSpPr/>
          <p:nvPr/>
        </p:nvSpPr>
        <p:spPr>
          <a:xfrm>
            <a:off x="1271634" y="2927009"/>
            <a:ext cx="1780946" cy="41567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S.O.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B7EF0E-EA3B-3C47-B44B-9B35D94E15B8}"/>
              </a:ext>
            </a:extLst>
          </p:cNvPr>
          <p:cNvSpPr/>
          <p:nvPr/>
        </p:nvSpPr>
        <p:spPr>
          <a:xfrm>
            <a:off x="3750923" y="1474109"/>
            <a:ext cx="7704953" cy="2251585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Una imagen </a:t>
            </a:r>
            <a:r>
              <a:rPr lang="es-ES_tradnl" sz="2400" b="1" dirty="0" err="1"/>
              <a:t>Docker</a:t>
            </a:r>
            <a:r>
              <a:rPr lang="es-ES_tradnl" sz="2400" dirty="0"/>
              <a:t> es paquete que contiene todo lo necesario para que se ejecute una aplicación. Esto incluye; código de aplicación, dependencias de aplicación y </a:t>
            </a:r>
            <a:r>
              <a:rPr lang="es-ES_tradnl" sz="2400" b="1" dirty="0"/>
              <a:t>SO</a:t>
            </a:r>
            <a:r>
              <a:rPr lang="es-ES_tradnl" sz="2400" dirty="0"/>
              <a:t>.</a:t>
            </a:r>
            <a:endParaRPr lang="es-ES_tradnl" sz="2400" b="1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0DAB31B-C404-BA4F-842D-AFA5EC62FCC5}"/>
              </a:ext>
            </a:extLst>
          </p:cNvPr>
          <p:cNvSpPr/>
          <p:nvPr/>
        </p:nvSpPr>
        <p:spPr>
          <a:xfrm>
            <a:off x="3648316" y="4115402"/>
            <a:ext cx="7704953" cy="231553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Si tienes una imagen </a:t>
            </a:r>
            <a:r>
              <a:rPr lang="es-ES_tradnl" sz="2400" b="1" dirty="0" err="1"/>
              <a:t>Docker</a:t>
            </a:r>
            <a:r>
              <a:rPr lang="es-ES_tradnl" sz="2400" dirty="0"/>
              <a:t>, lo único que necesitas para ejecutarla es una máquina que ejecute </a:t>
            </a:r>
            <a:r>
              <a:rPr lang="es-ES_tradnl" sz="2400" b="1" dirty="0" err="1"/>
              <a:t>Docker</a:t>
            </a:r>
            <a:r>
              <a:rPr lang="es-ES_tradnl" sz="2400" dirty="0"/>
              <a:t>.</a:t>
            </a:r>
            <a:endParaRPr lang="es-ES_tradnl" sz="2400" b="1" dirty="0"/>
          </a:p>
        </p:txBody>
      </p:sp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98D8309-54B0-464C-8BD7-3ACAE19B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326" y="3818423"/>
            <a:ext cx="896566" cy="896566"/>
          </a:xfrm>
          <a:prstGeom prst="rect">
            <a:avLst/>
          </a:prstGeom>
        </p:spPr>
      </p:pic>
      <p:pic>
        <p:nvPicPr>
          <p:cNvPr id="16" name="Picture 15" descr="A sign on the screen&#10;&#10;Description automatically generated">
            <a:extLst>
              <a:ext uri="{FF2B5EF4-FFF2-40B4-BE49-F238E27FC236}">
                <a16:creationId xmlns:a16="http://schemas.microsoft.com/office/drawing/2014/main" id="{B278C6DC-0E8A-524D-83C2-2AC656F2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60" y="4872489"/>
            <a:ext cx="1032753" cy="1032753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0B1215-36EC-C044-9F3A-7C8D0562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32" y="5021713"/>
            <a:ext cx="734303" cy="7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8" grpId="0" animBg="1"/>
      <p:bldP spid="49" grpId="0"/>
      <p:bldP spid="30" grpId="0" animBg="1"/>
      <p:bldP spid="31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Desde el punto de vista de…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5898F2-38E3-CF4D-92E8-24FC0ACF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27" y="1302281"/>
            <a:ext cx="1080877" cy="108087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0A80F6-BDA3-354D-BF29-6B5BF303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91" y="1050563"/>
            <a:ext cx="1304885" cy="1304885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F0B3708-E2BB-3D48-90EC-5C66DFA72D97}"/>
              </a:ext>
            </a:extLst>
          </p:cNvPr>
          <p:cNvSpPr/>
          <p:nvPr/>
        </p:nvSpPr>
        <p:spPr>
          <a:xfrm>
            <a:off x="1119382" y="2797424"/>
            <a:ext cx="3824754" cy="3599411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bg1"/>
                </a:solidFill>
              </a:rPr>
              <a:t>Si eres </a:t>
            </a:r>
            <a:r>
              <a:rPr lang="es-ES_tradnl" b="1" dirty="0">
                <a:solidFill>
                  <a:schemeClr val="bg1"/>
                </a:solidFill>
              </a:rPr>
              <a:t>administrador de </a:t>
            </a:r>
            <a:r>
              <a:rPr lang="es-ES_tradnl" b="1" dirty="0" err="1">
                <a:solidFill>
                  <a:schemeClr val="bg1"/>
                </a:solidFill>
              </a:rPr>
              <a:t>VMs</a:t>
            </a:r>
            <a:r>
              <a:rPr lang="es-ES_tradnl" dirty="0">
                <a:solidFill>
                  <a:schemeClr val="bg1"/>
                </a:solidFill>
              </a:rPr>
              <a:t>, puedes pensar en las imágenes de </a:t>
            </a:r>
            <a:r>
              <a:rPr lang="es-ES_tradnl" b="1" dirty="0" err="1">
                <a:solidFill>
                  <a:schemeClr val="bg1"/>
                </a:solidFill>
              </a:rPr>
              <a:t>Docker</a:t>
            </a:r>
            <a:r>
              <a:rPr lang="es-ES_tradnl" dirty="0">
                <a:solidFill>
                  <a:schemeClr val="bg1"/>
                </a:solidFill>
              </a:rPr>
              <a:t> como las plantillas de </a:t>
            </a:r>
            <a:r>
              <a:rPr lang="es-ES_tradnl" b="1" dirty="0">
                <a:solidFill>
                  <a:schemeClr val="bg1"/>
                </a:solidFill>
              </a:rPr>
              <a:t>VM</a:t>
            </a:r>
            <a:r>
              <a:rPr lang="es-ES_tradnl" dirty="0">
                <a:solidFill>
                  <a:schemeClr val="bg1"/>
                </a:solidFill>
              </a:rPr>
              <a:t>. </a:t>
            </a:r>
          </a:p>
          <a:p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Una plantilla de </a:t>
            </a:r>
            <a:r>
              <a:rPr lang="es-ES_tradnl" b="1" dirty="0">
                <a:solidFill>
                  <a:schemeClr val="bg1"/>
                </a:solidFill>
              </a:rPr>
              <a:t>VM</a:t>
            </a:r>
            <a:r>
              <a:rPr lang="es-ES_tradnl" dirty="0">
                <a:solidFill>
                  <a:schemeClr val="bg1"/>
                </a:solidFill>
              </a:rPr>
              <a:t> es como una </a:t>
            </a:r>
            <a:r>
              <a:rPr lang="es-ES_tradnl" b="1" dirty="0">
                <a:solidFill>
                  <a:schemeClr val="bg1"/>
                </a:solidFill>
              </a:rPr>
              <a:t>VM</a:t>
            </a:r>
            <a:r>
              <a:rPr lang="es-ES_tradnl" dirty="0">
                <a:solidFill>
                  <a:schemeClr val="bg1"/>
                </a:solidFill>
              </a:rPr>
              <a:t> detenida: una imagen de </a:t>
            </a:r>
            <a:r>
              <a:rPr lang="es-ES_tradnl" b="1" dirty="0" err="1">
                <a:solidFill>
                  <a:schemeClr val="bg1"/>
                </a:solidFill>
              </a:rPr>
              <a:t>Docker</a:t>
            </a:r>
            <a:r>
              <a:rPr lang="es-ES_tradnl" dirty="0">
                <a:solidFill>
                  <a:schemeClr val="bg1"/>
                </a:solidFill>
              </a:rPr>
              <a:t> es como un contenedor detenido.</a:t>
            </a:r>
            <a:endParaRPr lang="es-E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553A6FE-1133-3A46-81C7-0CD7BB286ED6}"/>
              </a:ext>
            </a:extLst>
          </p:cNvPr>
          <p:cNvSpPr/>
          <p:nvPr/>
        </p:nvSpPr>
        <p:spPr>
          <a:xfrm>
            <a:off x="7090690" y="2791338"/>
            <a:ext cx="3824754" cy="3644345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bg1"/>
                </a:solidFill>
              </a:rPr>
              <a:t>Si eres un </a:t>
            </a:r>
            <a:r>
              <a:rPr lang="es-ES_tradnl" b="1" dirty="0">
                <a:solidFill>
                  <a:schemeClr val="bg1"/>
                </a:solidFill>
              </a:rPr>
              <a:t>desarrollador</a:t>
            </a:r>
            <a:r>
              <a:rPr lang="es-ES_tradnl" dirty="0">
                <a:solidFill>
                  <a:schemeClr val="bg1"/>
                </a:solidFill>
              </a:rPr>
              <a:t>, puedes pensar en ellas como algo similar a las </a:t>
            </a:r>
            <a:r>
              <a:rPr lang="es-ES_tradnl" b="1" dirty="0">
                <a:solidFill>
                  <a:schemeClr val="bg1"/>
                </a:solidFill>
              </a:rPr>
              <a:t>clases</a:t>
            </a:r>
            <a:r>
              <a:rPr lang="es-ES_tradnl" dirty="0">
                <a:solidFill>
                  <a:schemeClr val="bg1"/>
                </a:solidFill>
              </a:rPr>
              <a:t>. </a:t>
            </a:r>
          </a:p>
          <a:p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La imagen sería la </a:t>
            </a:r>
            <a:r>
              <a:rPr lang="es-ES_tradnl" b="1" dirty="0">
                <a:solidFill>
                  <a:schemeClr val="bg1"/>
                </a:solidFill>
              </a:rPr>
              <a:t>clase</a:t>
            </a:r>
            <a:r>
              <a:rPr lang="es-ES_tradnl" dirty="0">
                <a:solidFill>
                  <a:schemeClr val="bg1"/>
                </a:solidFill>
              </a:rPr>
              <a:t> en sí, el contenedor una </a:t>
            </a:r>
            <a:r>
              <a:rPr lang="es-ES_tradnl" b="1" dirty="0">
                <a:solidFill>
                  <a:schemeClr val="bg1"/>
                </a:solidFill>
              </a:rPr>
              <a:t>instancia</a:t>
            </a:r>
            <a:r>
              <a:rPr lang="es-ES_tradnl" dirty="0">
                <a:solidFill>
                  <a:schemeClr val="bg1"/>
                </a:solidFill>
              </a:rPr>
              <a:t> de la misma.</a:t>
            </a:r>
            <a:endParaRPr lang="es-E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2A40B-1939-6342-B26E-29F7DBF1DB8C}"/>
              </a:ext>
            </a:extLst>
          </p:cNvPr>
          <p:cNvSpPr txBox="1"/>
          <p:nvPr/>
        </p:nvSpPr>
        <p:spPr>
          <a:xfrm>
            <a:off x="1119381" y="2383158"/>
            <a:ext cx="3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Administrador de </a:t>
            </a:r>
            <a:r>
              <a:rPr lang="es-ES_tradnl" b="1" dirty="0" err="1"/>
              <a:t>VMs</a:t>
            </a:r>
            <a:endParaRPr lang="es-ES_tradn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DF4EBD-F06A-9348-99B1-D90703CF1B8D}"/>
              </a:ext>
            </a:extLst>
          </p:cNvPr>
          <p:cNvSpPr txBox="1"/>
          <p:nvPr/>
        </p:nvSpPr>
        <p:spPr>
          <a:xfrm>
            <a:off x="7090690" y="2383158"/>
            <a:ext cx="3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Desarrollador</a:t>
            </a:r>
          </a:p>
        </p:txBody>
      </p:sp>
    </p:spTree>
    <p:extLst>
      <p:ext uri="{BB962C8B-B14F-4D97-AF65-F5344CB8AC3E}">
        <p14:creationId xmlns:p14="http://schemas.microsoft.com/office/powerpoint/2010/main" val="23088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Las imágenes suelen ser pequeñas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pic>
        <p:nvPicPr>
          <p:cNvPr id="1026" name="Picture 2" descr="Alpine Linux-icon | Brands AA - AO">
            <a:extLst>
              <a:ext uri="{FF2B5EF4-FFF2-40B4-BE49-F238E27FC236}">
                <a16:creationId xmlns:a16="http://schemas.microsoft.com/office/drawing/2014/main" id="{825BDFDE-9597-DD4A-80EB-799DC223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69" y="1728306"/>
            <a:ext cx="1055234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ticipa en la encuesta de &quot;experiencia Ubuntu&quot;">
            <a:extLst>
              <a:ext uri="{FF2B5EF4-FFF2-40B4-BE49-F238E27FC236}">
                <a16:creationId xmlns:a16="http://schemas.microsoft.com/office/drawing/2014/main" id="{060170BB-ED96-2643-8FD9-A1BA4021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64" y="3188300"/>
            <a:ext cx="1017047" cy="95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7AC9CD-53BC-5F42-BC83-72C685E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72" y="4821978"/>
            <a:ext cx="874829" cy="95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CFA02C-ABAD-EC4A-A5C9-27C478810707}"/>
              </a:ext>
            </a:extLst>
          </p:cNvPr>
          <p:cNvSpPr/>
          <p:nvPr/>
        </p:nvSpPr>
        <p:spPr>
          <a:xfrm>
            <a:off x="2336800" y="4667010"/>
            <a:ext cx="9153234" cy="137296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i="1" dirty="0"/>
              <a:t>Las imágenes basadas en </a:t>
            </a:r>
            <a:r>
              <a:rPr lang="es-ES_tradnl" b="1" i="1" dirty="0"/>
              <a:t>Windows</a:t>
            </a:r>
            <a:r>
              <a:rPr lang="es-ES_tradnl" i="1" dirty="0"/>
              <a:t> tienden a ser mucho más grandes que las imágenes basadas en Linux debido a la forma en que funciona el sistema operativo </a:t>
            </a:r>
            <a:r>
              <a:rPr lang="es-ES_tradnl" b="1" i="1" dirty="0"/>
              <a:t>Windows</a:t>
            </a:r>
            <a:r>
              <a:rPr lang="es-ES_tradnl" i="1" dirty="0"/>
              <a:t>. No es raro que las imágenes de </a:t>
            </a:r>
            <a:r>
              <a:rPr lang="es-ES_tradnl" b="1" i="1" dirty="0"/>
              <a:t>Windows</a:t>
            </a:r>
            <a:r>
              <a:rPr lang="es-ES_tradnl" i="1" dirty="0"/>
              <a:t> tengan varios </a:t>
            </a:r>
            <a:r>
              <a:rPr lang="es-ES_tradnl" b="1" i="1" dirty="0"/>
              <a:t>gigabytes</a:t>
            </a:r>
            <a:r>
              <a:rPr lang="es-ES_tradnl" i="1" dirty="0"/>
              <a:t> y tarden mucho tiempo en extraerse.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2336800" y="1737542"/>
            <a:ext cx="9153235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i="1" dirty="0"/>
              <a:t>La imagen oficial de </a:t>
            </a:r>
            <a:r>
              <a:rPr lang="es-ES_tradnl" b="1" i="1" dirty="0" err="1"/>
              <a:t>Alpine</a:t>
            </a:r>
            <a:r>
              <a:rPr lang="es-ES_tradnl" b="1" i="1" dirty="0"/>
              <a:t> Linux </a:t>
            </a:r>
            <a:r>
              <a:rPr lang="es-ES_tradnl" b="1" i="1" dirty="0" err="1"/>
              <a:t>Docker</a:t>
            </a:r>
            <a:r>
              <a:rPr lang="es-ES_tradnl" b="1" i="1" dirty="0"/>
              <a:t> </a:t>
            </a:r>
            <a:r>
              <a:rPr lang="es-ES_tradnl" i="1" dirty="0"/>
              <a:t>tiene un tamaño de aproximadamente 5.6 MB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BE3978-D1C7-E945-8D16-C720E14B8469}"/>
              </a:ext>
            </a:extLst>
          </p:cNvPr>
          <p:cNvSpPr/>
          <p:nvPr/>
        </p:nvSpPr>
        <p:spPr>
          <a:xfrm>
            <a:off x="2336799" y="3202276"/>
            <a:ext cx="9153235" cy="92333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i="1" dirty="0"/>
              <a:t>La imagen oficial de </a:t>
            </a:r>
            <a:r>
              <a:rPr lang="es-ES_tradnl" b="1" i="1" dirty="0"/>
              <a:t>Ubuntu Docker</a:t>
            </a:r>
            <a:r>
              <a:rPr lang="es-ES_tradnl" i="1" dirty="0"/>
              <a:t>, que actualmente tiene unos 72.8 MB.</a:t>
            </a:r>
          </a:p>
        </p:txBody>
      </p:sp>
    </p:spTree>
    <p:extLst>
      <p:ext uri="{BB962C8B-B14F-4D97-AF65-F5344CB8AC3E}">
        <p14:creationId xmlns:p14="http://schemas.microsoft.com/office/powerpoint/2010/main" val="344092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pic>
        <p:nvPicPr>
          <p:cNvPr id="4" name="Picture 2" descr="Me trying to fit the sleeping bag back in the sleeping bag bag ">
            <a:extLst>
              <a:ext uri="{FF2B5EF4-FFF2-40B4-BE49-F238E27FC236}">
                <a16:creationId xmlns:a16="http://schemas.microsoft.com/office/drawing/2014/main" id="{7BB0E476-1573-CAED-1505-83469FE2F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17172" r="3636"/>
          <a:stretch/>
        </p:blipFill>
        <p:spPr bwMode="auto">
          <a:xfrm>
            <a:off x="2819408" y="1181886"/>
            <a:ext cx="6386944" cy="54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628F9A-F01B-D287-1153-30C83943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5" y="0"/>
            <a:ext cx="10993968" cy="1080876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A evitar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2163-3D45-23E3-698B-EFCF3DBFD924}"/>
              </a:ext>
            </a:extLst>
          </p:cNvPr>
          <p:cNvSpPr txBox="1"/>
          <p:nvPr/>
        </p:nvSpPr>
        <p:spPr>
          <a:xfrm>
            <a:off x="3020297" y="5192349"/>
            <a:ext cx="299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b="1" dirty="0">
                <a:solidFill>
                  <a:schemeClr val="bg1"/>
                </a:solidFill>
              </a:rPr>
              <a:t>Mi contenedor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EA294-37A7-FAD7-98D9-A74617E621AD}"/>
              </a:ext>
            </a:extLst>
          </p:cNvPr>
          <p:cNvSpPr txBox="1"/>
          <p:nvPr/>
        </p:nvSpPr>
        <p:spPr>
          <a:xfrm>
            <a:off x="5527970" y="3336282"/>
            <a:ext cx="299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b="1" dirty="0">
                <a:solidFill>
                  <a:schemeClr val="bg1"/>
                </a:solidFill>
              </a:rPr>
              <a:t>Mi App</a:t>
            </a:r>
          </a:p>
        </p:txBody>
      </p:sp>
    </p:spTree>
    <p:extLst>
      <p:ext uri="{BB962C8B-B14F-4D97-AF65-F5344CB8AC3E}">
        <p14:creationId xmlns:p14="http://schemas.microsoft.com/office/powerpoint/2010/main" val="107926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3599" y="-2169"/>
            <a:ext cx="10993968" cy="1080876"/>
          </a:xfrm>
        </p:spPr>
        <p:txBody>
          <a:bodyPr vert="horz" lIns="0" tIns="45720" rIns="91440" bIns="45720" rtlCol="0" anchor="b">
            <a:normAutofit fontScale="90000"/>
          </a:bodyPr>
          <a:lstStyle/>
          <a:p>
            <a:r>
              <a:rPr lang="es-ES_tradnl" sz="5333" spc="-4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Las capas se comparten entre imágenes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338667" cy="68580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77953-E06D-4944-90F1-38C0C53B4A07}"/>
              </a:ext>
            </a:extLst>
          </p:cNvPr>
          <p:cNvSpPr txBox="1"/>
          <p:nvPr/>
        </p:nvSpPr>
        <p:spPr>
          <a:xfrm>
            <a:off x="863599" y="1078707"/>
            <a:ext cx="106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﻿Las imágenes están formadas por múltiples capas que se apilan unas encima de otras y se representan como un solo objeto.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FDF77-3FE4-8E49-AB52-C83DC599AC60}"/>
              </a:ext>
            </a:extLst>
          </p:cNvPr>
          <p:cNvSpPr/>
          <p:nvPr/>
        </p:nvSpPr>
        <p:spPr>
          <a:xfrm>
            <a:off x="2147796" y="3008989"/>
            <a:ext cx="2785730" cy="701749"/>
          </a:xfrm>
          <a:prstGeom prst="rect">
            <a:avLst/>
          </a:prstGeom>
          <a:solidFill>
            <a:srgbClr val="006A7B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.net</a:t>
            </a:r>
            <a:r>
              <a:rPr lang="es-ES_tradnl" dirty="0"/>
              <a:t> </a:t>
            </a:r>
            <a:r>
              <a:rPr lang="es-ES_tradnl" dirty="0" err="1"/>
              <a:t>core</a:t>
            </a:r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7D33D-173E-DA41-9F63-E02558841031}"/>
              </a:ext>
            </a:extLst>
          </p:cNvPr>
          <p:cNvSpPr/>
          <p:nvPr/>
        </p:nvSpPr>
        <p:spPr>
          <a:xfrm>
            <a:off x="2147796" y="3716551"/>
            <a:ext cx="2785730" cy="701749"/>
          </a:xfrm>
          <a:prstGeom prst="rect">
            <a:avLst/>
          </a:prstGeom>
          <a:solidFill>
            <a:srgbClr val="2F4858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Ubuntu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60F67-0094-834B-B48B-FFA6CAF92877}"/>
              </a:ext>
            </a:extLst>
          </p:cNvPr>
          <p:cNvSpPr/>
          <p:nvPr/>
        </p:nvSpPr>
        <p:spPr>
          <a:xfrm>
            <a:off x="2147796" y="2301427"/>
            <a:ext cx="2785730" cy="701749"/>
          </a:xfrm>
          <a:prstGeom prst="rect">
            <a:avLst/>
          </a:prstGeom>
          <a:solidFill>
            <a:srgbClr val="008C86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Mi api </a:t>
            </a:r>
            <a:r>
              <a:rPr lang="es-ES_tradnl" dirty="0" err="1"/>
              <a:t>Rest</a:t>
            </a:r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CC32B-CAF1-B643-BFA7-A840BA0CB341}"/>
              </a:ext>
            </a:extLst>
          </p:cNvPr>
          <p:cNvSpPr txBox="1"/>
          <p:nvPr/>
        </p:nvSpPr>
        <p:spPr>
          <a:xfrm>
            <a:off x="2147796" y="4710216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myapp-backend</a:t>
            </a:r>
            <a:endParaRPr lang="es-ES_trad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C4736-5F4C-B54C-B7BB-6932AFF9D5F9}"/>
              </a:ext>
            </a:extLst>
          </p:cNvPr>
          <p:cNvSpPr txBox="1"/>
          <p:nvPr/>
        </p:nvSpPr>
        <p:spPr>
          <a:xfrm>
            <a:off x="6998544" y="4710216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myapp-frontend</a:t>
            </a:r>
            <a:endParaRPr lang="es-ES_tradn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2592FF-96B7-634A-9000-7F2C7C3512C2}"/>
              </a:ext>
            </a:extLst>
          </p:cNvPr>
          <p:cNvSpPr/>
          <p:nvPr/>
        </p:nvSpPr>
        <p:spPr>
          <a:xfrm>
            <a:off x="6998544" y="2301426"/>
            <a:ext cx="2785730" cy="701749"/>
          </a:xfrm>
          <a:prstGeom prst="rect">
            <a:avLst/>
          </a:prstGeom>
          <a:solidFill>
            <a:srgbClr val="FF4184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Mi Front </a:t>
            </a:r>
            <a:r>
              <a:rPr lang="es-ES_tradnl" dirty="0" err="1"/>
              <a:t>End</a:t>
            </a:r>
            <a:endParaRPr lang="es-ES_trad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9EAD10-8C8F-C148-A888-4922D2F5CEF1}"/>
              </a:ext>
            </a:extLst>
          </p:cNvPr>
          <p:cNvSpPr/>
          <p:nvPr/>
        </p:nvSpPr>
        <p:spPr>
          <a:xfrm>
            <a:off x="2147796" y="3008989"/>
            <a:ext cx="2785730" cy="701749"/>
          </a:xfrm>
          <a:prstGeom prst="rect">
            <a:avLst/>
          </a:prstGeom>
          <a:solidFill>
            <a:srgbClr val="006A7B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.net</a:t>
            </a:r>
            <a:r>
              <a:rPr lang="es-ES_tradnl" dirty="0"/>
              <a:t> </a:t>
            </a:r>
            <a:r>
              <a:rPr lang="es-ES_tradnl" dirty="0" err="1"/>
              <a:t>core</a:t>
            </a:r>
            <a:endParaRPr lang="es-ES_trad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BABD9A-FF80-BD48-AA7F-893062971609}"/>
              </a:ext>
            </a:extLst>
          </p:cNvPr>
          <p:cNvSpPr/>
          <p:nvPr/>
        </p:nvSpPr>
        <p:spPr>
          <a:xfrm>
            <a:off x="2147796" y="3716551"/>
            <a:ext cx="2785730" cy="701749"/>
          </a:xfrm>
          <a:prstGeom prst="rect">
            <a:avLst/>
          </a:prstGeom>
          <a:solidFill>
            <a:srgbClr val="2F4858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Ubuntu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B8382AD-2A60-D448-9AF2-8FA4DA5C0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96" y="4633965"/>
            <a:ext cx="571163" cy="571163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EB0351A-A001-204E-98C2-D22D7ED1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544" y="4633965"/>
            <a:ext cx="571163" cy="571163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06C324-6BB4-6144-958B-0BF53BF55711}"/>
              </a:ext>
            </a:extLst>
          </p:cNvPr>
          <p:cNvSpPr/>
          <p:nvPr/>
        </p:nvSpPr>
        <p:spPr>
          <a:xfrm>
            <a:off x="986458" y="5584903"/>
            <a:ext cx="10305319" cy="1080876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/>
              <a:t>Es por ello que cuando descargas una imagen y ya tienes disponible alguna de las capas, como por ejemplo la de </a:t>
            </a:r>
            <a:r>
              <a:rPr lang="es-ES_tradnl" sz="2000" b="1" dirty="0"/>
              <a:t>Ubuntu</a:t>
            </a:r>
            <a:r>
              <a:rPr lang="es-ES_tradnl" sz="2000" dirty="0"/>
              <a:t>, el comando </a:t>
            </a:r>
            <a:r>
              <a:rPr lang="es-ES_tradnl" sz="2000" dirty="0" err="1"/>
              <a:t>pulling</a:t>
            </a:r>
            <a:r>
              <a:rPr lang="es-ES_tradnl" sz="2000" dirty="0"/>
              <a:t> muestra </a:t>
            </a:r>
            <a:r>
              <a:rPr lang="es-ES_tradnl" sz="2000" b="1" dirty="0" err="1"/>
              <a:t>Already</a:t>
            </a:r>
            <a:r>
              <a:rPr lang="es-ES_tradnl" sz="2000" b="1" dirty="0"/>
              <a:t> </a:t>
            </a:r>
            <a:r>
              <a:rPr lang="es-ES_tradnl" sz="2000" b="1" dirty="0" err="1"/>
              <a:t>exists</a:t>
            </a:r>
            <a:r>
              <a:rPr lang="es-ES_trad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0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39831 0.0034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0139 L 0.39792 0.0009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2" grpId="0"/>
      <p:bldP spid="15" grpId="0"/>
      <p:bldP spid="17" grpId="0" animBg="1"/>
      <p:bldP spid="19" grpId="0" animBg="1"/>
      <p:bldP spid="19" grpId="1" animBg="1"/>
      <p:bldP spid="20" grpId="0" animBg="1"/>
      <p:bldP spid="20" grpId="1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0C0E5FE-BFC9-5A4C-8B88-D7379FE7E314}">
  <we:reference id="wa200003706" version="1.1.0.0" store="en-GB" storeType="OMEX"/>
  <we:alternateReferences>
    <we:reference id="wa200003706" version="1.1.0.0" store="WA20000370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A4BC865-910E-4E48-99B6-2A17BECFB141}">
  <we:reference id="wa200003676" version="1.0.0.0" store="de-DE" storeType="OMEX"/>
  <we:alternateReferences>
    <we:reference id="wa200003676" version="1.0.0.0" store="wa200003676" storeType="OMEX"/>
  </we:alternateReferences>
  <we:properties>
    <we:property name="256" value="&quot;{\&quot;timelineOption\&quot;:0,\&quot;timelineDurationMinutes\&quot;:15,\&quot;targetTime\&quot;:\&quot;10:00\&quot;,\&quot;allowExtraTimeForMusic\&quot;:false,\&quot;countdownEnabled\&quot;:true,\&quot;countdownText\&quot;:\&quot;Desplegando contenedores en \&quot;,\&quot;theme\&quot;:\&quot;technology\&quot;,\&quot;colorSet\&quot;:0,\&quot;backgroundColor\&quot;:\&quot;#15161b\&quot;,\&quot;primaryColor\&quot;:\&quot;#ffffff\&quot;,\&quot;secondaryColor\&quot;:\&quot;#3b32d4\&quot;,\&quot;topics\&quot;:[\&quot;docker build -t  descanso\&quot;,\&quot;docker run -d descanso\&quot;,\&quot;docker exec -d descanso estirarpiernas\&quot;],\&quot;scheduledCountdownMessages\&quot;:[],\&quot;bigMessageEnabled\&quot;:false,\&quot;bigMessage\&quot;:\&quot;docker run descanso\&quot;,\&quot;audienceInputEnabled\&quot;:false,\&quot;audienceInputPrompt\&quot;:\&quot;What do you expect from this session?\&quot;,\&quot;finalMessage\&quot;:\&quot;La presentación comenzara en breves momentos..\&quot;,\&quot;musicEnabled\&quot;:true,\&quot;musicVolume\&quot;:0.1,\&quot;tracks\&quot;:[\&quot;rockInCars\&quot;],\&quot;logoFullName\&quot;:\&quot;download.svg\&quot;,\&quot;logoFullSvg\&quot;:\&quot;&lt;?xml version=\\\&quot;1.0\\\&quot; standalone=\\\&quot;no\\\&quot;?&gt;\\n&lt;!DOCTYPE svg PUBLIC \\\&quot;-//W3C//DTD SVG 20010904//EN\\\&quot;\\n \\\&quot;http://www.w3.org/TR/2001/REC-SVG-20010904/DTD/svg10.dtd\\\&quot;&gt;\\n&lt;svg version=\\\&quot;1.0\\\&quot; xmlns=\\\&quot;http://www.w3.org/2000/svg\\\&quot;\\n width=\\\&quot;238.000000pt\\\&quot; height=\\\&quot;212.000000pt\\\&quot; viewBox=\\\&quot;0 0 238.000000 212.000000\\\&quot;\\n preserveAspectRatio=\\\&quot;xMidYMid meet\\\&quot;&gt;\\n\\n&lt;g transform=\\\&quot;translate(0.000000,212.000000) scale(0.100000,-0.100000)\\\&quot;\\nfill=\\\&quot;#000000\\\&quot; stroke=\\\&quot;none\\\&quot;&gt;\\n&lt;path d=\\\&quot;M1148 1723 l-3 -78 -157 -3 -158 -3 0 -79 0 -80 -75 0 -74 0 -3 -77\\n-3 -78 -67 -3 -68 -3 0 -60 0 -59 -27 6 c-16 3 -40 15 -55 25 -24 17 -28 17\\n-28 4 0 -9 -19 -24 -42 -35 l-43 -19 98 -3 98 -3 20 -59 c76 -224 300 -334\\n606 -297 239 30 446 143 558 305 l38 56 141 1 c120 0 136 2 109 12 -18 7 -40\\n20 -49 29 -16 15 -20 16 -47 2 -31 -16 -137 -32 -137 -20 0 4 11 29 25 56 24\\n48 27 50 68 50 59 0 142 41 167 82 11 18 20 37 20 41 0 19 -75 38 -137 35 -46\\n-2 -63 0 -63 10 0 24 -38 87 -74 121 -34 33 -36 34 -55 17 -42 -38 -51 -169\\n-16 -223 11 -16 12 -23 2 -31 -23 -17 -78 -31 -152 -38 l-75 -7 0 82 0 81 -80\\n0 -80 0 0 160 0 160 -90 0 -89 0 -3 -77z m152 -18 l0 -65 -65 0 -65 0 0 65 0\\n65 65 0 65 0 0 -65z m-310 -155 l0 -70 -65 0 -65 0 0 70 0 70 65 0 65 0 0 -70z\\nm160 0 l0 -70 -70 0 -70 0 0 63 c0 35 3 67 7 70 3 4 35 7 70 7 l63 0 0 -70z\\nm150 0 l0 -70 -65 0 -65 0 0 70 0 70 65 0 65 0 0 -70z m489 13 c16 -20 36 -58\\n42 -84 12 -45 14 -48 38 -41 37 10 125 6 147 -6 17 -10 16 -13 -19 -45 -38\\n-36 -127 -65 -168 -54 -14 4 -24 -8 -48 -59 -16 -35 -33 -64 -36 -64 -3 0 -19\\n7 -35 15 -27 14 -32 14 -55 -1 -53 -35 -254 -26 -297 13 -16 15 -20 15 -35 1\\n-49 -43 -181 -49 -245 -11 -31 18 -33 18 -72 -2 -55 -27 -238 -29 -277 -4 -18\\n12 -30 14 -42 7 -10 -5 -40 -13 -66 -17 -49 -8 -49 -8 -54 23 -10 71 -55 65\\n547 68 l541 3 58 27 58 27 -22 30 c-14 20 -24 50 -27 85 -4 53 12 126 28 126\\n5 0 22 -17 39 -37z m-976 -110 c-20 -4 -23 -10 -23 -58 0 -48 3 -54 23 -58 12\\n-2 -8 -5 -45 -6 l-68 -1 0 65 0 65 68 -1 c37 -1 57 -4 45 -6z m177 -63 l0 -70\\n-65 0 -65 0 0 70 0 70 65 0 65 0 0 -70z m160 5 l0 -65 -70 0 -70 0 0 65 0 65\\n70 0 70 0 0 -65z m150 -5 l0 -70 -65 0 -65 0 0 70 0 70 65 0 65 0 0 -70z m158\\n3 l-1 -68 -7 65 -7 65 -1 -62 -2 -63 -55 0 -55 0 0 65 0 65 65 0 65 0 -2 -67z\\nm-110 -220 c-131 -2 -345 -2 -475 0 -131 1 -24 2 237 2 261 0 368 -1 238 -2z\\nm-334 -85 c19 -27 5 -58 -28 -58 -35 0 -52 25 -38 55 14 31 46 32 66 3z m-151\\n-65 c-7 -2 -19 -2 -25 0 -7 3 -2 5 12 5 14 0 19 -2 13 -5z m-80 -10 c-7 -2\\n-19 -2 -25 0 -7 3 -2 5 12 5 14 0 19 -2 13 -5z m161 -55 c20 -30 58 -68 87\\n-88 l52 -35 -31 -3 c-52 -5 -195 24 -254 52 -31 15 -76 44 -99 66 l-44 39 95\\n2 c76 1 142 9 157 18 1 0 18 -23 37 -51z\\\&quot;/&gt;\\n&lt;path d=\\\&quot;M1183 1705 c0 -33 2 -45 4 -27 2 18 2 45 0 60 -2 15 -4 0 -4 -33z\\\&quot;/&gt;\\n&lt;path d=\\\&quot;M1203 1705 c0 -33 2 -45 4 -27 2 18 2 45 0 60 -2 15 -4 0 -4 -33z\\\&quot;/&gt;\\n&lt;path d=\\\&quot;M1223 1705 c0 -33 2 -45 4 -27 2 18 2 45 0 60 -2 15 -4 0 -4 -33z\\\&quot;/&gt;\\n&lt;path d=\\\&quot;M1243 1705 c0 -33 2 -45 4 -27 2 18 2 45 0 60 -2 15 -4 0 -4 -33z\\\&quot;/&gt;\\n&lt;path d=\\\&quot;M1263 1705 c0 -33 2 -45 4 -27 2 18 2 45 0 60 -2 15 -4 0 -4 -33z\\\&quot;/&gt;\\n&lt;path d=\\\&quot;M1283 1705 c0 -33 2 -45 4 -27 2 18 2 45 0 60 -2 15 -4 0 -4 -33z\\\&quot;/&gt;\\n&lt;path d=\\\&quot;M873 1550 c0 -36 2 -50 4 -32 2 17 2 47 0 65 -2 17 -4 3 -4 -33z\\\&quot;/&gt;\\n&lt;path d=\\\&quot;M893 1550 c0 -36 2 -50 4 -32 2 17 2 47 0 65 -2 17 -4 3 -4 -33z\\\&quot;/&gt;\\n&lt;path d=\\\&quot;M913 1550 c0 -36 2 -50 4 -32 2 17 2 47 0 65 -2 17 -4 3 -4 -33z\\\&quot;/&gt;\\n&lt;path d=\\\&quot;M933 1550 c0 -36 2 -50 4 -32 2 17 2 47 0 65 -2 17 -4 3 -4 -33z\\\&quot;/&gt;\\n&lt;path d=\\\&quot;M953 1550 c0 -36 2 -50 4 -32 2 17 2 47 0 65 -2 17 -4 3 -4 -33z\\\&quot;/&gt;\\n&lt;path d=\\\&quot;M973 1550 c0 -36 2 -50 4 -32 2 17 2 47 0 65 -2 17 -4 3 -4 -33z\\\&quot;/&gt;\\n&lt;path d=\\\&quot;M1023 1545 c0 -33 2 -45 4 -27 2 18 2 45 0 60 -2 15 -4 0 -4 -33z\\\&quot;/&gt;\\n&lt;path d=\\\&quot;M1040 1551 c0 -40 3 -50 20 -54 18 -5 20 0 20 49 0 47 -2 54 -20 54\\n-17 0 -20 -7 -20 -49z\\\&quot;/&gt;\\n&lt;path d=\\\&quot;M1093 1545 c0 -33 2 -45 4 -27 2 18 2 45 0 60 -2 15 -4 0 -4 -33z\\\&quot;/&gt;\\n&lt;path d=\\\&quot;M1113 1545 c0 -33 2 -45 4 -27 2 18 2 45 0 60 -2 15 -4 0 -4 -33z\\\&quot;/&gt;\\n&lt;path d=\\\&quot;M1133 1545 c0 -33 2 -45 4 -27 2 18 2 45 0 60 -2 15 -4 0 -4 -33z\\\&quot;/&gt;\\n&lt;path d=\\\&quot;M1183 1550 c0 -36 2 -50 4 -32 2 17 2 47 0 65 -2 17 -4 3 -4 -33z\\\&quot;/&gt;\\n&lt;path d=\\\&quot;M1203 1550 c0 -36 2 -50 4 -32 2 17 2 47 0 65 -2 17 -4 3 -4 -33z\\\&quot;/&gt;\\n&lt;path d=\\\&quot;M1223 1550 c0 -36 2 -50 4 -32 2 17 2 47 0 65 -2 17 -4 3 -4 -33z\\\&quot;/&gt;\\n&lt;path d=\\\&quot;M1243 1550 c0 -36 2 -50 4 -32 2 17 2 47 0 65 -2 17 -4 3 -4 -33z\\\&quot;/&gt;\\n&lt;path d=\\\&quot;M1263 1545 c0 -33 2 -45 4 -27 2 18 2 45 0 60 -2 15 -4 0 -4 -33z\\\&quot;/&gt;\\n&lt;path d=\\\&quot;M1283 1545 c0 -33 2 -45 4 -27 2 18 2 45 0 60 -2 15 -4 0 -4 -33z\\\&quot;/&gt;\\n&lt;path d=\\\&quot;M713 1395 c0 -33 2 -45 4 -27 2 18 2 45 0 60 -2 15 -4 0 -4 -33z\\\&quot;/&gt;\\n&lt;path d=\\\&quot;M733 1395 c0 -33 2 -45 4 -27 2 18 2 45 0 60 -2 15 -4 0 -4 -33z\\\&quot;/&gt;\\n&lt;path d=\\\&quot;M753 1395 c0 -33 2 -45 4 -27 2 18 2 45 0 60 -2 15 -4 0 -4 -33z\\\&quot;/&gt;\\n&lt;path d=\\\&quot;M773 1395 c0 -33 2 -45 4 -27 2 18 2 45 0 60 -2 15 -4 0 -4 -33z\\\&quot;/&gt;\\n&lt;path d=\\\&quot;M873 1395 c0 -33 2 -45 4 -27 2 18 2 45 0 60 -2 15 -4 0 -4 -33z\\\&quot;/&gt;\\n&lt;path d=\\\&quot;M893 1395 c0 -33 2 -45 4 -27 2 18 2 45 0 60 -2 15 -4 0 -4 -33z\\\&quot;/&gt;\\n&lt;path d=\\\&quot;M913 1395 c0 -33 2 -45 4 -27 2 18 2 45 0 60 -2 15 -4 0 -4 -33z\\\&quot;/&gt;\\n&lt;path d=\\\&quot;M933 1395 c0 -33 2 -45 4 -27 2 18 2 45 0 60 -2 15 -4 0 -4 -33z\\\&quot;/&gt;\\n&lt;path d=\\\&quot;M953 1395 c0 -33 2 -45 4 -27 2 18 2 45 0 60 -2 15 -4 0 -4 -33z\\\&quot;/&gt;\\n&lt;path d=\\\&quot;M973 1395 c0 -33 2 -45 4 -27 2 18 2 45 0 60 -2 15 -4 0 -4 -33z\\\&quot;/&gt;\\n&lt;path d=\\\&quot;M1020 1395 l0 -55 50 0 50 0 0 53 0 53 -50 3 -50 2 0 -56z\\\&quot;/&gt;\\n&lt;path d=\\\&quot;M1133 1395 c0 -33 2 -45 4 -27 2 18 2 45 0 60 -2 15 -4 0 -4 -33z\\\&quot;/&gt;\\n&lt;path d=\\\&quot;M1183 1395 c0 -33 2 -45 4 -27 2 18 2 45 0 60 -2 15 -4 0 -4 -33z\\\&quot;/&gt;\\n&lt;path d=\\\&quot;M1203 1395 c0 -33 2 -45 4 -27 2 18 2 45 0 60 -2 15 -4 0 -4 -33z\\\&quot;/&gt;\\n&lt;path d=\\\&quot;M1223 1395 c0 -33 2 -45 4 -27 2 18 2 45 0 60 -2 15 -4 0 -4 -33z\\\&quot;/&gt;\\n&lt;path d=\\\&quot;M1243 1395 c0 -33 2 -45 4 -27 2 18 2 45 0 60 -2 15 -4 0 -4 -33z\\\&quot;/&gt;\\n&lt;path d=\\\&quot;M1263 1395 c0 -33 2 -45 4 -27 2 18 2 45 0 60 -2 15 -4 0 -4 -33z\\\&quot;/&gt;\\n&lt;path d=\\\&quot;M1283 1395 c0 -33 2 -45 4 -27 2 18 2 45 0 60 -2 15 -4 0 -4 -33z\\\&quot;/&gt;\\n&lt;path d=\\\&quot;M1343 1395 c0 -33 2 -45 4 -27 2 18 2 45 0 60 -2 15 -4 0 -4 -33z\\\&quot;/&gt;\\n&lt;path d=\\\&quot;M1363 1395 c0 -33 2 -45 4 -27 2 18 2 45 0 60 -2 15 -4 0 -4 -33z\\\&quot;/&gt;\\n&lt;path d=\\\&quot;M1383 1395 c0 -33 2 -45 4 -27 2 18 2 45 0 60 -2 15 -4 0 -4 -33z\\\&quot;/&gt;\\n&lt;path d=\\\&quot;M1403 1395 c0 -33 2 -45 4 -27 2 18 2 45 0 60 -2 15 -4 0 -4 -33z\\\&quot;/&gt;\\n&lt;path d=\\\&quot;M1423 1395 c0 -33 2 -45 4 -27 2 18 2 45 0 60 -2 15 -4 0 -4 -33z\\\&quot;/&gt;\\n&lt;path d=\\\&quot;M962 1068 c3 -25 17 -32 37 -19 12 8 12 12 -2 25 -22 23 -39 20 -35\\n-6z\\\&quot;/&gt;\\n&lt;path d=\\\&quot;M597 743 c-4 -3 -7 -35 -7 -70 l0 -63 -41 21 c-71 38 -168 8 -204\\n-61 -23 -44 -19 -127 7 -166 31 -46 68 -64 128 -64 68 0 116 29 141 84 15 33\\n19 66 19 172 0 88 -4 134 -12 142 -14 14 -22 15 -31 5z m-67 -158 c66 -34 76\\n-121 19 -169 -95 -80 -222 36 -153 139 30 44 84 56 134 30z\\\&quot;/&gt;\\n&lt;path d=\\\&quot;M1337 743 c-4 -3 -7 -96 -7 -205 l0 -199 23 3 c18 2 23 10 25 42 l3\\n39 44 -43 c41 -40 73 -50 82 -24 2 6 -23 40 -56 75 l-59 64 61 62 c58 59 60\\n64 44 80 -16 16 -20 15 -67 -32 l-50 -49 0 85 c0 90 -16 129 -43 102z\\\&quot;/&gt;\\n&lt;path d=\\\&quot;M765 636 c-56 -26 -95 -85 -95 -144 1 -44 36 -110 72 -132 27 -17 45\\n-20 97 -17 60 3 66 6 102 45 36 38 39 46 39 97 0 65 -18 105 -59 135 -38 27\\n-116 35 -156 16z m130 -68 c49 -47 51 -103 6 -149 -43 -43 -101 -41 -147 5\\n-38 38 -43 70 -19 116 33 65 107 77 160 28z\\\&quot;/&gt;\\n&lt;path d=\\\&quot;M1096 627 c-91 -52 -102 -183 -22 -256 20 -19 40 -26 85 -29 66 -5\\n101 9 101 39 0 18 -4 19 -50 13 -61 -8 -106 8 -125 47 -25 48 -19 87 20 126\\n36 36 39 37 130 21 14 -2 21 3 23 18 2 17 -5 24 -29 33 -48 17 -90 13 -133\\n-12z\\\&quot;/&gt;\\n&lt;path d=\\\&quot;M1640 639 c-32 -13 -68 -47 -86 -81 -33 -64 -1 -164 66 -199 46 -25\\n121 -25 150 -1 37 30 18 42 -53 36 -41 -5 -59 -3 -52 3 6 6 47 43 92 82 l83\\n72 -16 30 c-27 53 -121 83 -184 58z m110 -54 c17 -9 30 -17 30 -19 0 -1 -37\\n-34 -81 -71 -78 -66 -82 -68 -96 -49 -19 24 -11 88 14 116 35 39 85 48 133 23z\\\&quot;/&gt;\\n&lt;path d=\\\&quot;M1995 639 c-17 -4 -46 -25 -65 -44 l-35 -36 -3 -110 -4 -111 24 4\\nc22 3 23 8 28 100 4 84 8 100 29 122 13 14 40 29 58 32 38 7 54 31 32 45 -16\\n10 -24 10 -64 -2z\\\&quot;/&gt;\\n&lt;/g&gt;\\n&lt;/svg&gt;\\n\&quot;,\&quot;logoIconName\&quot;:\&quot;Select your file\&quot;,\&quot;logoIconSvg\&quot;:null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8020</TotalTime>
  <Words>1651</Words>
  <Application>Microsoft Macintosh PowerPoint</Application>
  <PresentationFormat>Widescreen</PresentationFormat>
  <Paragraphs>244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Montserrat SemiBold</vt:lpstr>
      <vt:lpstr>Open Sans</vt:lpstr>
      <vt:lpstr>Office Theme</vt:lpstr>
      <vt:lpstr>Office</vt:lpstr>
      <vt:lpstr>Deberes - Ejercicio 1</vt:lpstr>
      <vt:lpstr>Deberes - Ejercicio 2</vt:lpstr>
      <vt:lpstr>Deberes - Ejercicio 3</vt:lpstr>
      <vt:lpstr>PowerPoint Presentation</vt:lpstr>
      <vt:lpstr>Imágenes de Docker</vt:lpstr>
      <vt:lpstr>Desde el punto de vista de…</vt:lpstr>
      <vt:lpstr>Las imágenes suelen ser pequeñas</vt:lpstr>
      <vt:lpstr>A evitar</vt:lpstr>
      <vt:lpstr>Las capas se comparten entre imágenes</vt:lpstr>
      <vt:lpstr>Son multi-arquitectura</vt:lpstr>
      <vt:lpstr>Imágenes y contenedores</vt:lpstr>
      <vt:lpstr>Trabajando con imágenes</vt:lpstr>
      <vt:lpstr>Pulling</vt:lpstr>
      <vt:lpstr>Registros de imágenes</vt:lpstr>
      <vt:lpstr>Repositorios</vt:lpstr>
      <vt:lpstr>Repositorios oficiales y no oficiales</vt:lpstr>
      <vt:lpstr>Nombre y etiquetado de imágenes</vt:lpstr>
      <vt:lpstr>Pull de imágenes a través del digest</vt:lpstr>
      <vt:lpstr>¿ Y si quiero crear mi propia imagen?</vt:lpstr>
      <vt:lpstr>Eliminando imágenes</vt:lpstr>
      <vt:lpstr>PowerPoint Presentation</vt:lpstr>
      <vt:lpstr>Resumen</vt:lpstr>
      <vt:lpstr>PowerPoint Presentation</vt:lpstr>
      <vt:lpstr>Chuleta - Comandos</vt:lpstr>
      <vt:lpstr>Deberes - Ejercicio 1</vt:lpstr>
      <vt:lpstr>Deberes - Ejercicio 2</vt:lpstr>
      <vt:lpstr>Deberes - Ejercicio 3</vt:lpstr>
      <vt:lpstr>¡ Muchas gracias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II Trabajando con imágenes</dc:title>
  <dc:creator>Gisela Torres Buitrago</dc:creator>
  <cp:lastModifiedBy>yolanda azcunaga</cp:lastModifiedBy>
  <cp:revision>45</cp:revision>
  <dcterms:created xsi:type="dcterms:W3CDTF">2020-06-29T10:49:34Z</dcterms:created>
  <dcterms:modified xsi:type="dcterms:W3CDTF">2022-09-28T06:00:28Z</dcterms:modified>
</cp:coreProperties>
</file>